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0"/>
  </p:notesMasterIdLst>
  <p:sldIdLst>
    <p:sldId id="256" r:id="rId2"/>
    <p:sldId id="257" r:id="rId3"/>
    <p:sldId id="284" r:id="rId4"/>
    <p:sldId id="326" r:id="rId5"/>
    <p:sldId id="307" r:id="rId6"/>
    <p:sldId id="291" r:id="rId7"/>
    <p:sldId id="292" r:id="rId8"/>
    <p:sldId id="308" r:id="rId9"/>
    <p:sldId id="309" r:id="rId10"/>
    <p:sldId id="259" r:id="rId11"/>
    <p:sldId id="260" r:id="rId12"/>
    <p:sldId id="261" r:id="rId13"/>
    <p:sldId id="286" r:id="rId14"/>
    <p:sldId id="287" r:id="rId15"/>
    <p:sldId id="262" r:id="rId16"/>
    <p:sldId id="264" r:id="rId17"/>
    <p:sldId id="288" r:id="rId18"/>
    <p:sldId id="289" r:id="rId19"/>
    <p:sldId id="290" r:id="rId20"/>
    <p:sldId id="310" r:id="rId21"/>
    <p:sldId id="293" r:id="rId22"/>
    <p:sldId id="294" r:id="rId23"/>
    <p:sldId id="295" r:id="rId24"/>
    <p:sldId id="296" r:id="rId25"/>
    <p:sldId id="297" r:id="rId26"/>
    <p:sldId id="298" r:id="rId27"/>
    <p:sldId id="299" r:id="rId28"/>
    <p:sldId id="311" r:id="rId29"/>
    <p:sldId id="312" r:id="rId30"/>
    <p:sldId id="302" r:id="rId31"/>
    <p:sldId id="313" r:id="rId32"/>
    <p:sldId id="314" r:id="rId33"/>
    <p:sldId id="301" r:id="rId34"/>
    <p:sldId id="315" r:id="rId35"/>
    <p:sldId id="316" r:id="rId36"/>
    <p:sldId id="317" r:id="rId37"/>
    <p:sldId id="320" r:id="rId38"/>
    <p:sldId id="321" r:id="rId39"/>
    <p:sldId id="322" r:id="rId40"/>
    <p:sldId id="303" r:id="rId41"/>
    <p:sldId id="304" r:id="rId42"/>
    <p:sldId id="305" r:id="rId43"/>
    <p:sldId id="306" r:id="rId44"/>
    <p:sldId id="281" r:id="rId45"/>
    <p:sldId id="323" r:id="rId46"/>
    <p:sldId id="324" r:id="rId47"/>
    <p:sldId id="325" r:id="rId48"/>
    <p:sldId id="283" r:id="rId49"/>
  </p:sldIdLst>
  <p:sldSz cx="13004800" cy="9753600"/>
  <p:notesSz cx="6858000" cy="9144000"/>
  <p:defaultTextStyle>
    <a:lvl1pPr algn="ctr" defTabSz="584200">
      <a:defRPr sz="3600">
        <a:solidFill>
          <a:srgbClr val="5E5E5E"/>
        </a:solidFill>
        <a:latin typeface="+mn-lt"/>
        <a:ea typeface="+mn-ea"/>
        <a:cs typeface="+mn-cs"/>
        <a:sym typeface="Avenir Roman"/>
      </a:defRPr>
    </a:lvl1pPr>
    <a:lvl2pPr algn="ctr" defTabSz="584200">
      <a:defRPr sz="3600">
        <a:solidFill>
          <a:srgbClr val="5E5E5E"/>
        </a:solidFill>
        <a:latin typeface="+mn-lt"/>
        <a:ea typeface="+mn-ea"/>
        <a:cs typeface="+mn-cs"/>
        <a:sym typeface="Avenir Roman"/>
      </a:defRPr>
    </a:lvl2pPr>
    <a:lvl3pPr algn="ctr" defTabSz="584200">
      <a:defRPr sz="3600">
        <a:solidFill>
          <a:srgbClr val="5E5E5E"/>
        </a:solidFill>
        <a:latin typeface="+mn-lt"/>
        <a:ea typeface="+mn-ea"/>
        <a:cs typeface="+mn-cs"/>
        <a:sym typeface="Avenir Roman"/>
      </a:defRPr>
    </a:lvl3pPr>
    <a:lvl4pPr algn="ctr" defTabSz="584200">
      <a:defRPr sz="3600">
        <a:solidFill>
          <a:srgbClr val="5E5E5E"/>
        </a:solidFill>
        <a:latin typeface="+mn-lt"/>
        <a:ea typeface="+mn-ea"/>
        <a:cs typeface="+mn-cs"/>
        <a:sym typeface="Avenir Roman"/>
      </a:defRPr>
    </a:lvl4pPr>
    <a:lvl5pPr algn="ctr" defTabSz="584200">
      <a:defRPr sz="3600">
        <a:solidFill>
          <a:srgbClr val="5E5E5E"/>
        </a:solidFill>
        <a:latin typeface="+mn-lt"/>
        <a:ea typeface="+mn-ea"/>
        <a:cs typeface="+mn-cs"/>
        <a:sym typeface="Avenir Roman"/>
      </a:defRPr>
    </a:lvl5pPr>
    <a:lvl6pPr algn="ctr" defTabSz="584200">
      <a:defRPr sz="3600">
        <a:solidFill>
          <a:srgbClr val="5E5E5E"/>
        </a:solidFill>
        <a:latin typeface="+mn-lt"/>
        <a:ea typeface="+mn-ea"/>
        <a:cs typeface="+mn-cs"/>
        <a:sym typeface="Avenir Roman"/>
      </a:defRPr>
    </a:lvl6pPr>
    <a:lvl7pPr algn="ctr" defTabSz="584200">
      <a:defRPr sz="3600">
        <a:solidFill>
          <a:srgbClr val="5E5E5E"/>
        </a:solidFill>
        <a:latin typeface="+mn-lt"/>
        <a:ea typeface="+mn-ea"/>
        <a:cs typeface="+mn-cs"/>
        <a:sym typeface="Avenir Roman"/>
      </a:defRPr>
    </a:lvl7pPr>
    <a:lvl8pPr algn="ctr" defTabSz="584200">
      <a:defRPr sz="3600">
        <a:solidFill>
          <a:srgbClr val="5E5E5E"/>
        </a:solidFill>
        <a:latin typeface="+mn-lt"/>
        <a:ea typeface="+mn-ea"/>
        <a:cs typeface="+mn-cs"/>
        <a:sym typeface="Avenir Roman"/>
      </a:defRPr>
    </a:lvl8pPr>
    <a:lvl9pPr algn="ctr" defTabSz="584200">
      <a:defRPr sz="3600">
        <a:solidFill>
          <a:srgbClr val="5E5E5E"/>
        </a:solidFill>
        <a:latin typeface="+mn-lt"/>
        <a:ea typeface="+mn-ea"/>
        <a:cs typeface="+mn-cs"/>
        <a:sym typeface="Avenir Roman"/>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5E5E"/>
    <a:srgbClr val="B4B1A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n">
        <a:font>
          <a:latin typeface="Avenir Book"/>
          <a:ea typeface="Avenir Book"/>
          <a:cs typeface="Avenir Book"/>
        </a:font>
        <a:srgbClr val="5E5E5E"/>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9E3E9"/>
          </a:solidFill>
        </a:fill>
      </a:tcStyle>
    </a:wholeTbl>
    <a:band2H>
      <a:tcTxStyle/>
      <a:tcStyle>
        <a:tcBdr/>
        <a:fill>
          <a:solidFill>
            <a:srgbClr val="EDF1F4"/>
          </a:solidFill>
        </a:fill>
      </a:tcStyle>
    </a:band2H>
    <a:firstCol>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7AEC1"/>
          </a:solidFill>
        </a:fill>
      </a:tcStyle>
    </a:firstCol>
    <a:lastRow>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7AEC1"/>
          </a:solidFill>
        </a:fill>
      </a:tcStyle>
    </a:lastRow>
    <a:firstRow>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7AEC1"/>
          </a:solidFill>
        </a:fill>
      </a:tcStyle>
    </a:firstRow>
  </a:tblStyle>
  <a:tblStyle styleId="{C7B018BB-80A7-4F77-B60F-C8B233D01FF8}" styleName="">
    <a:tblBg/>
    <a:wholeTbl>
      <a:tcTxStyle b="on" i="on">
        <a:font>
          <a:latin typeface="Avenir Book"/>
          <a:ea typeface="Avenir Book"/>
          <a:cs typeface="Avenir Book"/>
        </a:font>
        <a:srgbClr val="5E5E5E"/>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ECD6D3"/>
          </a:solidFill>
        </a:fill>
      </a:tcStyle>
    </a:wholeTbl>
    <a:band2H>
      <a:tcTxStyle/>
      <a:tcStyle>
        <a:tcBdr/>
        <a:fill>
          <a:solidFill>
            <a:srgbClr val="F6ECEA"/>
          </a:solidFill>
        </a:fill>
      </a:tcStyle>
    </a:band2H>
    <a:firstCol>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C7A69"/>
          </a:solidFill>
        </a:fill>
      </a:tcStyle>
    </a:firstCol>
    <a:lastRow>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C7A69"/>
          </a:solidFill>
        </a:fill>
      </a:tcStyle>
    </a:lastRow>
    <a:firstRow>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C7A69"/>
          </a:solidFill>
        </a:fill>
      </a:tcStyle>
    </a:firstRow>
  </a:tblStyle>
  <a:tblStyle styleId="{EEE7283C-3CF3-47DC-8721-378D4A62B228}" styleName="">
    <a:tblBg/>
    <a:wholeTbl>
      <a:tcTxStyle b="on" i="on">
        <a:font>
          <a:latin typeface="Avenir Book"/>
          <a:ea typeface="Avenir Book"/>
          <a:cs typeface="Avenir Book"/>
        </a:font>
        <a:srgbClr val="5E5E5E"/>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E9EDDA"/>
          </a:solidFill>
        </a:fill>
      </a:tcStyle>
    </a:wholeTbl>
    <a:band2H>
      <a:tcTxStyle/>
      <a:tcStyle>
        <a:tcBdr/>
        <a:fill>
          <a:solidFill>
            <a:srgbClr val="F4F6ED"/>
          </a:solidFill>
        </a:fill>
      </a:tcStyle>
    </a:band2H>
    <a:firstCol>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3CD8B"/>
          </a:solidFill>
        </a:fill>
      </a:tcStyle>
    </a:firstCol>
    <a:lastRow>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3CD8B"/>
          </a:solidFill>
        </a:fill>
      </a:tcStyle>
    </a:lastRow>
    <a:firstRow>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3CD8B"/>
          </a:solidFill>
        </a:fill>
      </a:tcStyle>
    </a:firstRow>
  </a:tblStyle>
  <a:tblStyle styleId="{CF821DB8-F4EB-4A41-A1BA-3FCAFE7338EE}" styleName="">
    <a:tblBg/>
    <a:wholeTbl>
      <a:tcTxStyle b="on" i="on">
        <a:font>
          <a:latin typeface="Avenir Book"/>
          <a:ea typeface="Avenir Book"/>
          <a:cs typeface="Avenir Book"/>
        </a:font>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FFFFFF"/>
          </a:solidFill>
        </a:fill>
      </a:tcStyle>
    </a:band2H>
    <a:firstCol>
      <a:tcTxStyle b="on" i="on">
        <a:font>
          <a:latin typeface="Avenir Book"/>
          <a:ea typeface="Avenir Book"/>
          <a:cs typeface="Avenir Book"/>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7AEC1"/>
          </a:solidFill>
        </a:fill>
      </a:tcStyle>
    </a:firstCol>
    <a:lastRow>
      <a:tcTxStyle b="on" i="on">
        <a:font>
          <a:latin typeface="Avenir Book"/>
          <a:ea typeface="Avenir Book"/>
          <a:cs typeface="Avenir Book"/>
        </a:font>
        <a:srgbClr val="5E5E5E"/>
      </a:tcTxStyle>
      <a:tcStyle>
        <a:tcBdr>
          <a:left>
            <a:ln w="12700" cap="flat">
              <a:noFill/>
              <a:miter lim="400000"/>
            </a:ln>
          </a:left>
          <a:right>
            <a:ln w="12700" cap="flat">
              <a:noFill/>
              <a:miter lim="400000"/>
            </a:ln>
          </a:right>
          <a:top>
            <a:ln w="50800" cap="flat">
              <a:solidFill>
                <a:srgbClr val="5E5E5E"/>
              </a:solidFill>
              <a:prstDash val="solid"/>
              <a:bevel/>
            </a:ln>
          </a:top>
          <a:bottom>
            <a:ln w="25400" cap="flat">
              <a:solidFill>
                <a:srgbClr val="5E5E5E"/>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Avenir Book"/>
          <a:ea typeface="Avenir Book"/>
          <a:cs typeface="Avenir Book"/>
        </a:font>
        <a:srgbClr val="FFFFFF"/>
      </a:tcTxStyle>
      <a:tcStyle>
        <a:tcBdr>
          <a:left>
            <a:ln w="12700" cap="flat">
              <a:noFill/>
              <a:miter lim="400000"/>
            </a:ln>
          </a:left>
          <a:right>
            <a:ln w="12700" cap="flat">
              <a:noFill/>
              <a:miter lim="400000"/>
            </a:ln>
          </a:right>
          <a:top>
            <a:ln w="25400" cap="flat">
              <a:solidFill>
                <a:srgbClr val="5E5E5E"/>
              </a:solidFill>
              <a:prstDash val="solid"/>
              <a:bevel/>
            </a:ln>
          </a:top>
          <a:bottom>
            <a:ln w="25400" cap="flat">
              <a:solidFill>
                <a:srgbClr val="5E5E5E"/>
              </a:solidFill>
              <a:prstDash val="solid"/>
              <a:bevel/>
            </a:ln>
          </a:bottom>
          <a:insideH>
            <a:ln w="12700" cap="flat">
              <a:noFill/>
              <a:miter lim="400000"/>
            </a:ln>
          </a:insideH>
          <a:insideV>
            <a:ln w="12700" cap="flat">
              <a:noFill/>
              <a:miter lim="400000"/>
            </a:ln>
          </a:insideV>
        </a:tcBdr>
        <a:fill>
          <a:solidFill>
            <a:srgbClr val="87AEC1"/>
          </a:solidFill>
        </a:fill>
      </a:tcStyle>
    </a:firstRow>
  </a:tblStyle>
  <a:tblStyle styleId="{33BA23B1-9221-436E-865A-0063620EA4FD}" styleName="">
    <a:tblBg/>
    <a:wholeTbl>
      <a:tcTxStyle b="on" i="on">
        <a:font>
          <a:latin typeface="Avenir Book"/>
          <a:ea typeface="Avenir Book"/>
          <a:cs typeface="Avenir Book"/>
        </a:font>
        <a:srgbClr val="5E5E5E"/>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1D1D1"/>
          </a:solidFill>
        </a:fill>
      </a:tcStyle>
    </a:wholeTbl>
    <a:band2H>
      <a:tcTxStyle/>
      <a:tcStyle>
        <a:tcBdr/>
        <a:fill>
          <a:solidFill>
            <a:srgbClr val="E9E9E9"/>
          </a:solidFill>
        </a:fill>
      </a:tcStyle>
    </a:band2H>
    <a:firstCol>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5E5E5E"/>
          </a:solidFill>
        </a:fill>
      </a:tcStyle>
    </a:firstCol>
    <a:lastRow>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5E5E5E"/>
          </a:solidFill>
        </a:fill>
      </a:tcStyle>
    </a:lastRow>
    <a:firstRow>
      <a:tcTxStyle b="on" i="on">
        <a:font>
          <a:latin typeface="Avenir Book"/>
          <a:ea typeface="Avenir Book"/>
          <a:cs typeface="Avenir Book"/>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5E5E5E"/>
          </a:solidFill>
        </a:fill>
      </a:tcStyle>
    </a:firstRow>
  </a:tblStyle>
  <a:tblStyle styleId="{2708684C-4D16-4618-839F-0558EEFCDFE6}" styleName="">
    <a:tblBg/>
    <a:wholeTbl>
      <a:tcTxStyle b="on" i="on">
        <a:font>
          <a:latin typeface="Avenir Book"/>
          <a:ea typeface="Avenir Book"/>
          <a:cs typeface="Avenir Book"/>
        </a:font>
        <a:srgbClr val="5E5E5E"/>
      </a:tcTxStyle>
      <a:tcStyle>
        <a:tcBdr>
          <a:left>
            <a:ln w="12700" cap="flat">
              <a:solidFill>
                <a:srgbClr val="5E5E5E"/>
              </a:solidFill>
              <a:prstDash val="solid"/>
              <a:bevel/>
            </a:ln>
          </a:left>
          <a:right>
            <a:ln w="12700" cap="flat">
              <a:solidFill>
                <a:srgbClr val="5E5E5E"/>
              </a:solidFill>
              <a:prstDash val="solid"/>
              <a:bevel/>
            </a:ln>
          </a:right>
          <a:top>
            <a:ln w="12700" cap="flat">
              <a:solidFill>
                <a:srgbClr val="5E5E5E"/>
              </a:solidFill>
              <a:prstDash val="solid"/>
              <a:bevel/>
            </a:ln>
          </a:top>
          <a:bottom>
            <a:ln w="12700" cap="flat">
              <a:solidFill>
                <a:srgbClr val="5E5E5E"/>
              </a:solidFill>
              <a:prstDash val="solid"/>
              <a:bevel/>
            </a:ln>
          </a:bottom>
          <a:insideH>
            <a:ln w="12700" cap="flat">
              <a:solidFill>
                <a:srgbClr val="5E5E5E"/>
              </a:solidFill>
              <a:prstDash val="solid"/>
              <a:bevel/>
            </a:ln>
          </a:insideH>
          <a:insideV>
            <a:ln w="12700" cap="flat">
              <a:solidFill>
                <a:srgbClr val="5E5E5E"/>
              </a:solidFill>
              <a:prstDash val="solid"/>
              <a:bevel/>
            </a:ln>
          </a:insideV>
        </a:tcBdr>
        <a:fill>
          <a:solidFill>
            <a:srgbClr val="5E5E5E">
              <a:alpha val="20000"/>
            </a:srgbClr>
          </a:solidFill>
        </a:fill>
      </a:tcStyle>
    </a:wholeTbl>
    <a:band2H>
      <a:tcTxStyle/>
      <a:tcStyle>
        <a:tcBdr/>
        <a:fill>
          <a:solidFill>
            <a:srgbClr val="FFFFFF"/>
          </a:solidFill>
        </a:fill>
      </a:tcStyle>
    </a:band2H>
    <a:firstCol>
      <a:tcTxStyle b="on" i="on">
        <a:font>
          <a:latin typeface="Avenir Book"/>
          <a:ea typeface="Avenir Book"/>
          <a:cs typeface="Avenir Book"/>
        </a:font>
        <a:srgbClr val="5E5E5E"/>
      </a:tcTxStyle>
      <a:tcStyle>
        <a:tcBdr>
          <a:left>
            <a:ln w="12700" cap="flat">
              <a:solidFill>
                <a:srgbClr val="5E5E5E"/>
              </a:solidFill>
              <a:prstDash val="solid"/>
              <a:bevel/>
            </a:ln>
          </a:left>
          <a:right>
            <a:ln w="12700" cap="flat">
              <a:solidFill>
                <a:srgbClr val="5E5E5E"/>
              </a:solidFill>
              <a:prstDash val="solid"/>
              <a:bevel/>
            </a:ln>
          </a:right>
          <a:top>
            <a:ln w="12700" cap="flat">
              <a:solidFill>
                <a:srgbClr val="5E5E5E"/>
              </a:solidFill>
              <a:prstDash val="solid"/>
              <a:bevel/>
            </a:ln>
          </a:top>
          <a:bottom>
            <a:ln w="12700" cap="flat">
              <a:solidFill>
                <a:srgbClr val="5E5E5E"/>
              </a:solidFill>
              <a:prstDash val="solid"/>
              <a:bevel/>
            </a:ln>
          </a:bottom>
          <a:insideH>
            <a:ln w="12700" cap="flat">
              <a:solidFill>
                <a:srgbClr val="5E5E5E"/>
              </a:solidFill>
              <a:prstDash val="solid"/>
              <a:bevel/>
            </a:ln>
          </a:insideH>
          <a:insideV>
            <a:ln w="12700" cap="flat">
              <a:solidFill>
                <a:srgbClr val="5E5E5E"/>
              </a:solidFill>
              <a:prstDash val="solid"/>
              <a:bevel/>
            </a:ln>
          </a:insideV>
        </a:tcBdr>
        <a:fill>
          <a:solidFill>
            <a:srgbClr val="5E5E5E">
              <a:alpha val="20000"/>
            </a:srgbClr>
          </a:solidFill>
        </a:fill>
      </a:tcStyle>
    </a:firstCol>
    <a:lastRow>
      <a:tcTxStyle b="on" i="on">
        <a:font>
          <a:latin typeface="Avenir Book"/>
          <a:ea typeface="Avenir Book"/>
          <a:cs typeface="Avenir Book"/>
        </a:font>
        <a:srgbClr val="5E5E5E"/>
      </a:tcTxStyle>
      <a:tcStyle>
        <a:tcBdr>
          <a:left>
            <a:ln w="12700" cap="flat">
              <a:solidFill>
                <a:srgbClr val="5E5E5E"/>
              </a:solidFill>
              <a:prstDash val="solid"/>
              <a:bevel/>
            </a:ln>
          </a:left>
          <a:right>
            <a:ln w="12700" cap="flat">
              <a:solidFill>
                <a:srgbClr val="5E5E5E"/>
              </a:solidFill>
              <a:prstDash val="solid"/>
              <a:bevel/>
            </a:ln>
          </a:right>
          <a:top>
            <a:ln w="50800" cap="flat">
              <a:solidFill>
                <a:srgbClr val="5E5E5E"/>
              </a:solidFill>
              <a:prstDash val="solid"/>
              <a:bevel/>
            </a:ln>
          </a:top>
          <a:bottom>
            <a:ln w="12700" cap="flat">
              <a:solidFill>
                <a:srgbClr val="5E5E5E"/>
              </a:solidFill>
              <a:prstDash val="solid"/>
              <a:bevel/>
            </a:ln>
          </a:bottom>
          <a:insideH>
            <a:ln w="12700" cap="flat">
              <a:solidFill>
                <a:srgbClr val="5E5E5E"/>
              </a:solidFill>
              <a:prstDash val="solid"/>
              <a:bevel/>
            </a:ln>
          </a:insideH>
          <a:insideV>
            <a:ln w="12700" cap="flat">
              <a:solidFill>
                <a:srgbClr val="5E5E5E"/>
              </a:solidFill>
              <a:prstDash val="solid"/>
              <a:bevel/>
            </a:ln>
          </a:insideV>
        </a:tcBdr>
        <a:fill>
          <a:noFill/>
        </a:fill>
      </a:tcStyle>
    </a:lastRow>
    <a:firstRow>
      <a:tcTxStyle b="on" i="on">
        <a:font>
          <a:latin typeface="Avenir Book"/>
          <a:ea typeface="Avenir Book"/>
          <a:cs typeface="Avenir Book"/>
        </a:font>
        <a:srgbClr val="5E5E5E"/>
      </a:tcTxStyle>
      <a:tcStyle>
        <a:tcBdr>
          <a:left>
            <a:ln w="12700" cap="flat">
              <a:solidFill>
                <a:srgbClr val="5E5E5E"/>
              </a:solidFill>
              <a:prstDash val="solid"/>
              <a:bevel/>
            </a:ln>
          </a:left>
          <a:right>
            <a:ln w="12700" cap="flat">
              <a:solidFill>
                <a:srgbClr val="5E5E5E"/>
              </a:solidFill>
              <a:prstDash val="solid"/>
              <a:bevel/>
            </a:ln>
          </a:right>
          <a:top>
            <a:ln w="12700" cap="flat">
              <a:solidFill>
                <a:srgbClr val="5E5E5E"/>
              </a:solidFill>
              <a:prstDash val="solid"/>
              <a:bevel/>
            </a:ln>
          </a:top>
          <a:bottom>
            <a:ln w="25400" cap="flat">
              <a:solidFill>
                <a:srgbClr val="5E5E5E"/>
              </a:solidFill>
              <a:prstDash val="solid"/>
              <a:bevel/>
            </a:ln>
          </a:bottom>
          <a:insideH>
            <a:ln w="12700" cap="flat">
              <a:solidFill>
                <a:srgbClr val="5E5E5E"/>
              </a:solidFill>
              <a:prstDash val="solid"/>
              <a:bevel/>
            </a:ln>
          </a:insideH>
          <a:insideV>
            <a:ln w="12700" cap="flat">
              <a:solidFill>
                <a:srgbClr val="5E5E5E"/>
              </a:solidFill>
              <a:prstDash val="solid"/>
              <a:bevel/>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84562" autoAdjust="0"/>
  </p:normalViewPr>
  <p:slideViewPr>
    <p:cSldViewPr snapToGrid="0">
      <p:cViewPr varScale="1">
        <p:scale>
          <a:sx n="70" d="100"/>
          <a:sy n="70" d="100"/>
        </p:scale>
        <p:origin x="196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jpg>
</file>

<file path=ppt/media/image11.png>
</file>

<file path=ppt/media/image12.jpg>
</file>

<file path=ppt/media/image13.jpeg>
</file>

<file path=ppt/media/image14.jpeg>
</file>

<file path=ppt/media/image15.jpg>
</file>

<file path=ppt/media/image16.jpg>
</file>

<file path=ppt/media/image17.jpeg>
</file>

<file path=ppt/media/image18.png>
</file>

<file path=ppt/media/image19.jpeg>
</file>

<file path=ppt/media/image2.jpeg>
</file>

<file path=ppt/media/image20.jpeg>
</file>

<file path=ppt/media/image21.jpeg>
</file>

<file path=ppt/media/image22.png>
</file>

<file path=ppt/media/image23.png>
</file>

<file path=ppt/media/image24.jpg>
</file>

<file path=ppt/media/image25.jpg>
</file>

<file path=ppt/media/image26.jpg>
</file>

<file path=ppt/media/image27.jpeg>
</file>

<file path=ppt/media/image28.jpg>
</file>

<file path=ppt/media/image29.jpg>
</file>

<file path=ppt/media/image3.jpeg>
</file>

<file path=ppt/media/image30.jpg>
</file>

<file path=ppt/media/image31.jpg>
</file>

<file path=ppt/media/image32.jpg>
</file>

<file path=ppt/media/image4.png>
</file>

<file path=ppt/media/image5.jpeg>
</file>

<file path=ppt/media/image6.jpe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2" name="Shape 32"/>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33" name="Shape 33"/>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3057412358"/>
      </p:ext>
    </p:extLst>
  </p:cSld>
  <p:clrMap bg1="lt1" tx1="dk1" bg2="lt2" tx2="dk2" accent1="accent1" accent2="accent2" accent3="accent3" accent4="accent4" accent5="accent5" accent6="accent6" hlink="hlink" folHlink="folHlink"/>
  <p:notesStyle>
    <a:lvl1pPr defTabSz="457200">
      <a:lnSpc>
        <a:spcPct val="125000"/>
      </a:lnSpc>
      <a:defRPr sz="2400">
        <a:latin typeface="+mn-lt"/>
        <a:ea typeface="+mn-ea"/>
        <a:cs typeface="+mn-cs"/>
        <a:sym typeface="Avenir Roman"/>
      </a:defRPr>
    </a:lvl1pPr>
    <a:lvl2pPr indent="228600" defTabSz="457200">
      <a:lnSpc>
        <a:spcPct val="125000"/>
      </a:lnSpc>
      <a:defRPr sz="2400">
        <a:latin typeface="+mn-lt"/>
        <a:ea typeface="+mn-ea"/>
        <a:cs typeface="+mn-cs"/>
        <a:sym typeface="Avenir Roman"/>
      </a:defRPr>
    </a:lvl2pPr>
    <a:lvl3pPr indent="457200" defTabSz="457200">
      <a:lnSpc>
        <a:spcPct val="125000"/>
      </a:lnSpc>
      <a:defRPr sz="2400">
        <a:latin typeface="+mn-lt"/>
        <a:ea typeface="+mn-ea"/>
        <a:cs typeface="+mn-cs"/>
        <a:sym typeface="Avenir Roman"/>
      </a:defRPr>
    </a:lvl3pPr>
    <a:lvl4pPr indent="685800" defTabSz="457200">
      <a:lnSpc>
        <a:spcPct val="125000"/>
      </a:lnSpc>
      <a:defRPr sz="2400">
        <a:latin typeface="+mn-lt"/>
        <a:ea typeface="+mn-ea"/>
        <a:cs typeface="+mn-cs"/>
        <a:sym typeface="Avenir Roman"/>
      </a:defRPr>
    </a:lvl4pPr>
    <a:lvl5pPr indent="914400" defTabSz="457200">
      <a:lnSpc>
        <a:spcPct val="125000"/>
      </a:lnSpc>
      <a:defRPr sz="2400">
        <a:latin typeface="+mn-lt"/>
        <a:ea typeface="+mn-ea"/>
        <a:cs typeface="+mn-cs"/>
        <a:sym typeface="Avenir Roman"/>
      </a:defRPr>
    </a:lvl5pPr>
    <a:lvl6pPr indent="1143000" defTabSz="457200">
      <a:lnSpc>
        <a:spcPct val="125000"/>
      </a:lnSpc>
      <a:defRPr sz="2400">
        <a:latin typeface="+mn-lt"/>
        <a:ea typeface="+mn-ea"/>
        <a:cs typeface="+mn-cs"/>
        <a:sym typeface="Avenir Roman"/>
      </a:defRPr>
    </a:lvl6pPr>
    <a:lvl7pPr indent="1371600" defTabSz="457200">
      <a:lnSpc>
        <a:spcPct val="125000"/>
      </a:lnSpc>
      <a:defRPr sz="2400">
        <a:latin typeface="+mn-lt"/>
        <a:ea typeface="+mn-ea"/>
        <a:cs typeface="+mn-cs"/>
        <a:sym typeface="Avenir Roman"/>
      </a:defRPr>
    </a:lvl7pPr>
    <a:lvl8pPr indent="1600200" defTabSz="457200">
      <a:lnSpc>
        <a:spcPct val="125000"/>
      </a:lnSpc>
      <a:defRPr sz="2400">
        <a:latin typeface="+mn-lt"/>
        <a:ea typeface="+mn-ea"/>
        <a:cs typeface="+mn-cs"/>
        <a:sym typeface="Avenir Roman"/>
      </a:defRPr>
    </a:lvl8pPr>
    <a:lvl9pPr indent="1828800" defTabSz="457200">
      <a:lnSpc>
        <a:spcPct val="125000"/>
      </a:lnSpc>
      <a:defRPr sz="2400">
        <a:latin typeface="+mn-lt"/>
        <a:ea typeface="+mn-ea"/>
        <a:cs typeface="+mn-cs"/>
        <a:sym typeface="Avenir Roman"/>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Shape 36"/>
          <p:cNvSpPr>
            <a:spLocks noGrp="1" noRot="1" noChangeAspect="1"/>
          </p:cNvSpPr>
          <p:nvPr>
            <p:ph type="sldImg"/>
          </p:nvPr>
        </p:nvSpPr>
        <p:spPr>
          <a:prstGeom prst="rect">
            <a:avLst/>
          </a:prstGeom>
        </p:spPr>
        <p:txBody>
          <a:bodyPr/>
          <a:lstStyle/>
          <a:p>
            <a:pPr lvl="0"/>
            <a:endParaRPr/>
          </a:p>
        </p:txBody>
      </p:sp>
      <p:sp>
        <p:nvSpPr>
          <p:cNvPr id="37" name="Shape 37"/>
          <p:cNvSpPr>
            <a:spLocks noGrp="1"/>
          </p:cNvSpPr>
          <p:nvPr>
            <p:ph type="body" sz="quarter" idx="1"/>
          </p:nvPr>
        </p:nvSpPr>
        <p:spPr>
          <a:prstGeom prst="rect">
            <a:avLst/>
          </a:prstGeom>
        </p:spPr>
        <p:txBody>
          <a:bodyPr/>
          <a:lstStyle/>
          <a:p>
            <a:pPr lvl="0">
              <a:defRPr sz="1800"/>
            </a:pPr>
            <a:r>
              <a:rPr sz="2400" dirty="0"/>
              <a:t>Hello everyone! my name is </a:t>
            </a:r>
            <a:r>
              <a:rPr lang="en-US" sz="2400" dirty="0" smtClean="0"/>
              <a:t>Gong Chen</a:t>
            </a:r>
            <a:r>
              <a:rPr sz="2400" dirty="0" smtClean="0"/>
              <a:t>. </a:t>
            </a:r>
            <a:r>
              <a:rPr sz="2400" dirty="0"/>
              <a:t>My advisor is </a:t>
            </a:r>
            <a:r>
              <a:rPr lang="en-US" sz="2400" dirty="0" smtClean="0">
                <a:solidFill>
                  <a:srgbClr val="5E5E5E"/>
                </a:solidFill>
                <a:effectLst/>
                <a:latin typeface="Hoefler Text"/>
                <a:ea typeface="Hoefler Text"/>
                <a:cs typeface="Hoefler Text"/>
              </a:rPr>
              <a:t>Tom </a:t>
            </a:r>
            <a:r>
              <a:rPr lang="en-US" sz="2400" dirty="0" err="1" smtClean="0">
                <a:solidFill>
                  <a:srgbClr val="5E5E5E"/>
                </a:solidFill>
                <a:effectLst/>
                <a:latin typeface="Hoefler Text"/>
                <a:ea typeface="Hoefler Text"/>
                <a:cs typeface="Hoefler Text"/>
              </a:rPr>
              <a:t>Gendreau</a:t>
            </a:r>
            <a:r>
              <a:rPr sz="2400" dirty="0" smtClean="0"/>
              <a:t>.</a:t>
            </a:r>
            <a:endParaRPr sz="2400" dirty="0"/>
          </a:p>
          <a:p>
            <a:pPr lvl="0">
              <a:defRPr sz="1800"/>
            </a:pPr>
            <a:r>
              <a:rPr sz="2400" dirty="0"/>
              <a:t>the title of my presentation is </a:t>
            </a:r>
            <a:r>
              <a:rPr lang="en-US" sz="2400" dirty="0" smtClean="0">
                <a:solidFill>
                  <a:srgbClr val="276D6D"/>
                </a:solidFill>
                <a:effectLst>
                  <a:outerShdw blurRad="38100" dist="8509" dir="5400000" rotWithShape="0">
                    <a:srgbClr val="000000">
                      <a:alpha val="30000"/>
                    </a:srgbClr>
                  </a:outerShdw>
                </a:effectLst>
              </a:rPr>
              <a:t>Implementation of a Web Shopping</a:t>
            </a:r>
            <a:r>
              <a:rPr lang="en-US" sz="2400" baseline="0" dirty="0" smtClean="0">
                <a:solidFill>
                  <a:srgbClr val="276D6D"/>
                </a:solidFill>
                <a:effectLst>
                  <a:outerShdw blurRad="38100" dist="8509" dir="5400000" rotWithShape="0">
                    <a:srgbClr val="000000">
                      <a:alpha val="30000"/>
                    </a:srgbClr>
                  </a:outerShdw>
                </a:effectLst>
              </a:rPr>
              <a:t> Application</a:t>
            </a:r>
            <a:endParaRPr sz="2400" dirty="0"/>
          </a:p>
        </p:txBody>
      </p:sp>
    </p:spTree>
    <p:extLst>
      <p:ext uri="{BB962C8B-B14F-4D97-AF65-F5344CB8AC3E}">
        <p14:creationId xmlns:p14="http://schemas.microsoft.com/office/powerpoint/2010/main" val="17956781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a:spLocks noGrp="1" noRot="1" noChangeAspect="1"/>
          </p:cNvSpPr>
          <p:nvPr>
            <p:ph type="sldImg"/>
          </p:nvPr>
        </p:nvSpPr>
        <p:spPr>
          <a:prstGeom prst="rect">
            <a:avLst/>
          </a:prstGeom>
        </p:spPr>
        <p:txBody>
          <a:bodyPr/>
          <a:lstStyle/>
          <a:p>
            <a:pPr lvl="0"/>
            <a:endParaRPr/>
          </a:p>
        </p:txBody>
      </p:sp>
      <p:sp>
        <p:nvSpPr>
          <p:cNvPr id="52" name="Shape 52"/>
          <p:cNvSpPr>
            <a:spLocks noGrp="1"/>
          </p:cNvSpPr>
          <p:nvPr>
            <p:ph type="body" sz="quarter" idx="1"/>
          </p:nvPr>
        </p:nvSpPr>
        <p:spPr>
          <a:prstGeom prst="rect">
            <a:avLst/>
          </a:prstGeom>
        </p:spPr>
        <p:txBody>
          <a:bodyPr/>
          <a:lstStyle/>
          <a:p>
            <a:pPr lvl="0">
              <a:defRPr sz="1800"/>
            </a:pPr>
            <a:endParaRPr dirty="0"/>
          </a:p>
        </p:txBody>
      </p:sp>
    </p:spTree>
    <p:extLst>
      <p:ext uri="{BB962C8B-B14F-4D97-AF65-F5344CB8AC3E}">
        <p14:creationId xmlns:p14="http://schemas.microsoft.com/office/powerpoint/2010/main" val="1871544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56"/>
          <p:cNvSpPr>
            <a:spLocks noGrp="1" noRot="1" noChangeAspect="1"/>
          </p:cNvSpPr>
          <p:nvPr>
            <p:ph type="sldImg"/>
          </p:nvPr>
        </p:nvSpPr>
        <p:spPr>
          <a:prstGeom prst="rect">
            <a:avLst/>
          </a:prstGeom>
        </p:spPr>
        <p:txBody>
          <a:bodyPr/>
          <a:lstStyle/>
          <a:p>
            <a:pPr lvl="0"/>
            <a:endParaRPr/>
          </a:p>
        </p:txBody>
      </p:sp>
      <p:sp>
        <p:nvSpPr>
          <p:cNvPr id="57" name="Shape 57"/>
          <p:cNvSpPr>
            <a:spLocks noGrp="1"/>
          </p:cNvSpPr>
          <p:nvPr>
            <p:ph type="body" sz="quarter" idx="1"/>
          </p:nvPr>
        </p:nvSpPr>
        <p:spPr>
          <a:prstGeom prst="rect">
            <a:avLst/>
          </a:prstGeom>
        </p:spPr>
        <p:txBody>
          <a:bodyPr/>
          <a:lstStyle/>
          <a:p>
            <a:pPr lvl="0">
              <a:defRPr sz="1800"/>
            </a:pPr>
            <a:r>
              <a:rPr lang="en-US" sz="2400" dirty="0" smtClean="0"/>
              <a:t>In this section I will talk</a:t>
            </a:r>
            <a:r>
              <a:rPr lang="en-US" sz="2400" baseline="0" dirty="0" smtClean="0"/>
              <a:t> about the requirements of this project.</a:t>
            </a:r>
            <a:endParaRPr sz="2400" dirty="0"/>
          </a:p>
        </p:txBody>
      </p:sp>
    </p:spTree>
    <p:extLst>
      <p:ext uri="{BB962C8B-B14F-4D97-AF65-F5344CB8AC3E}">
        <p14:creationId xmlns:p14="http://schemas.microsoft.com/office/powerpoint/2010/main" val="14526189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hape 61"/>
          <p:cNvSpPr>
            <a:spLocks noGrp="1" noRot="1" noChangeAspect="1"/>
          </p:cNvSpPr>
          <p:nvPr>
            <p:ph type="sldImg"/>
          </p:nvPr>
        </p:nvSpPr>
        <p:spPr>
          <a:prstGeom prst="rect">
            <a:avLst/>
          </a:prstGeom>
        </p:spPr>
        <p:txBody>
          <a:bodyPr/>
          <a:lstStyle/>
          <a:p>
            <a:pPr lvl="0"/>
            <a:endParaRPr/>
          </a:p>
        </p:txBody>
      </p:sp>
      <p:sp>
        <p:nvSpPr>
          <p:cNvPr id="62" name="Shape 62"/>
          <p:cNvSpPr>
            <a:spLocks noGrp="1"/>
          </p:cNvSpPr>
          <p:nvPr>
            <p:ph type="body" sz="quarter" idx="1"/>
          </p:nvPr>
        </p:nvSpPr>
        <p:spPr>
          <a:prstGeom prst="rect">
            <a:avLst/>
          </a:prstGeom>
        </p:spPr>
        <p:txBody>
          <a:bodyPr/>
          <a:lstStyle/>
          <a:p>
            <a:pPr marL="762000" lvl="2" indent="0">
              <a:buClr>
                <a:srgbClr val="5E5E5E"/>
              </a:buClr>
              <a:buSzPct val="100000"/>
              <a:buNone/>
              <a:defRPr sz="1800">
                <a:solidFill>
                  <a:srgbClr val="000000"/>
                </a:solidFill>
              </a:defRPr>
            </a:pPr>
            <a:r>
              <a:rPr lang="en-US" sz="2400" dirty="0" smtClean="0"/>
              <a:t>There are four</a:t>
            </a:r>
            <a:r>
              <a:rPr lang="en-US" sz="2400" baseline="0" dirty="0" smtClean="0"/>
              <a:t> kinds of users in this system. </a:t>
            </a:r>
          </a:p>
          <a:p>
            <a:pPr marL="1138543" lvl="2" indent="-376543">
              <a:buClr>
                <a:srgbClr val="5E5E5E"/>
              </a:buClr>
              <a:buSzPct val="100000"/>
              <a:buChar char="•"/>
              <a:defRPr sz="1800">
                <a:solidFill>
                  <a:srgbClr val="000000"/>
                </a:solidFill>
              </a:defRPr>
            </a:pPr>
            <a:r>
              <a:rPr lang="en-US" sz="2400" baseline="0" dirty="0" smtClean="0"/>
              <a:t>They are </a:t>
            </a:r>
            <a:r>
              <a:rPr lang="en-US" sz="2600" dirty="0" smtClean="0">
                <a:solidFill>
                  <a:srgbClr val="535353"/>
                </a:solidFill>
              </a:rPr>
              <a:t>Guest Customer</a:t>
            </a:r>
            <a:endParaRPr lang="en-US" dirty="0" smtClean="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Registered Customer</a:t>
            </a:r>
          </a:p>
          <a:p>
            <a:pPr marL="1138543" lvl="2" indent="-376543">
              <a:buClr>
                <a:srgbClr val="5E5E5E"/>
              </a:buClr>
              <a:buSzPct val="100000"/>
              <a:buChar char="•"/>
              <a:defRPr sz="1800">
                <a:solidFill>
                  <a:srgbClr val="000000"/>
                </a:solidFill>
              </a:defRPr>
            </a:pPr>
            <a:r>
              <a:rPr lang="en-US" sz="2600" dirty="0" smtClean="0">
                <a:solidFill>
                  <a:srgbClr val="535353"/>
                </a:solidFill>
              </a:rPr>
              <a:t>Normal administrator</a:t>
            </a:r>
            <a:endParaRPr lang="en-US" dirty="0" smtClean="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Super Administrator</a:t>
            </a:r>
          </a:p>
          <a:p>
            <a:pPr marL="762000" lvl="2" indent="0">
              <a:buClr>
                <a:srgbClr val="5E5E5E"/>
              </a:buClr>
              <a:buSzPct val="100000"/>
              <a:buNone/>
              <a:defRPr sz="1800">
                <a:solidFill>
                  <a:srgbClr val="000000"/>
                </a:solidFill>
              </a:defRPr>
            </a:pPr>
            <a:r>
              <a:rPr lang="en-US" sz="2600" dirty="0" smtClean="0">
                <a:solidFill>
                  <a:srgbClr val="535353"/>
                </a:solidFill>
              </a:rPr>
              <a:t>There</a:t>
            </a:r>
            <a:r>
              <a:rPr lang="en-US" sz="2600" baseline="0" dirty="0" smtClean="0">
                <a:solidFill>
                  <a:srgbClr val="535353"/>
                </a:solidFill>
              </a:rPr>
              <a:t> are some assumptions for users. For example,  there is only one super administrator in the system. However, the number of normal administrator is more than one.</a:t>
            </a:r>
            <a:endParaRPr lang="en-US" sz="2600" dirty="0" smtClean="0">
              <a:solidFill>
                <a:srgbClr val="535353"/>
              </a:solidFill>
            </a:endParaRPr>
          </a:p>
          <a:p>
            <a:pPr lvl="0">
              <a:defRPr sz="1800"/>
            </a:pPr>
            <a:endParaRPr sz="2400" dirty="0"/>
          </a:p>
        </p:txBody>
      </p:sp>
    </p:spTree>
    <p:extLst>
      <p:ext uri="{BB962C8B-B14F-4D97-AF65-F5344CB8AC3E}">
        <p14:creationId xmlns:p14="http://schemas.microsoft.com/office/powerpoint/2010/main" val="3150004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hape 61"/>
          <p:cNvSpPr>
            <a:spLocks noGrp="1" noRot="1" noChangeAspect="1"/>
          </p:cNvSpPr>
          <p:nvPr>
            <p:ph type="sldImg"/>
          </p:nvPr>
        </p:nvSpPr>
        <p:spPr>
          <a:prstGeom prst="rect">
            <a:avLst/>
          </a:prstGeom>
        </p:spPr>
        <p:txBody>
          <a:bodyPr/>
          <a:lstStyle/>
          <a:p>
            <a:pPr lvl="0"/>
            <a:endParaRPr/>
          </a:p>
        </p:txBody>
      </p:sp>
      <p:sp>
        <p:nvSpPr>
          <p:cNvPr id="62" name="Shape 62"/>
          <p:cNvSpPr>
            <a:spLocks noGrp="1"/>
          </p:cNvSpPr>
          <p:nvPr>
            <p:ph type="body" sz="quarter" idx="1"/>
          </p:nvPr>
        </p:nvSpPr>
        <p:spPr>
          <a:prstGeom prst="rect">
            <a:avLst/>
          </a:prstGeom>
        </p:spPr>
        <p:txBody>
          <a:bodyPr/>
          <a:lstStyle/>
          <a:p>
            <a:pPr lvl="0">
              <a:defRPr sz="1800"/>
            </a:pPr>
            <a:r>
              <a:rPr lang="en-US" sz="2400" dirty="0" smtClean="0"/>
              <a:t>There</a:t>
            </a:r>
            <a:r>
              <a:rPr lang="en-US" sz="2400" baseline="0" dirty="0" smtClean="0"/>
              <a:t> are 2 different type of customers. They are guest customer and registered customer. Different customer have different functionalities. As it’s shown in the diagram.</a:t>
            </a:r>
            <a:endParaRPr sz="2400" dirty="0"/>
          </a:p>
        </p:txBody>
      </p:sp>
    </p:spTree>
    <p:extLst>
      <p:ext uri="{BB962C8B-B14F-4D97-AF65-F5344CB8AC3E}">
        <p14:creationId xmlns:p14="http://schemas.microsoft.com/office/powerpoint/2010/main" val="19375788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Shape 61"/>
          <p:cNvSpPr>
            <a:spLocks noGrp="1" noRot="1" noChangeAspect="1"/>
          </p:cNvSpPr>
          <p:nvPr>
            <p:ph type="sldImg"/>
          </p:nvPr>
        </p:nvSpPr>
        <p:spPr>
          <a:prstGeom prst="rect">
            <a:avLst/>
          </a:prstGeom>
        </p:spPr>
        <p:txBody>
          <a:bodyPr/>
          <a:lstStyle/>
          <a:p>
            <a:pPr lvl="0"/>
            <a:endParaRPr/>
          </a:p>
        </p:txBody>
      </p:sp>
      <p:sp>
        <p:nvSpPr>
          <p:cNvPr id="62" name="Shape 62"/>
          <p:cNvSpPr>
            <a:spLocks noGrp="1"/>
          </p:cNvSpPr>
          <p:nvPr>
            <p:ph type="body" sz="quarter" idx="1"/>
          </p:nvPr>
        </p:nvSpPr>
        <p:spPr>
          <a:prstGeom prst="rect">
            <a:avLst/>
          </a:prstGeom>
        </p:spPr>
        <p:txBody>
          <a:bodyPr/>
          <a:lstStyle/>
          <a:p>
            <a:pPr lvl="0">
              <a:defRPr sz="1800"/>
            </a:pPr>
            <a:r>
              <a:rPr lang="en-US" sz="2400" dirty="0" smtClean="0"/>
              <a:t>Here is the User case diagram of Administrator.</a:t>
            </a:r>
          </a:p>
          <a:p>
            <a:pPr lvl="0">
              <a:defRPr sz="1800"/>
            </a:pPr>
            <a:r>
              <a:rPr lang="en-US" sz="2400" dirty="0" smtClean="0"/>
              <a:t>Administrator can ……..</a:t>
            </a:r>
          </a:p>
          <a:p>
            <a:pPr lvl="0">
              <a:defRPr sz="1800"/>
            </a:pPr>
            <a:r>
              <a:rPr lang="en-US" sz="2400" dirty="0" smtClean="0"/>
              <a:t>Super</a:t>
            </a:r>
            <a:r>
              <a:rPr lang="en-US" sz="2400" baseline="0" dirty="0" smtClean="0"/>
              <a:t> administrator is specialized from administrator.  It can manage normal administrator. Such as  adding administrator, deleting administrator and so on.</a:t>
            </a:r>
            <a:endParaRPr sz="2400" dirty="0"/>
          </a:p>
        </p:txBody>
      </p:sp>
    </p:spTree>
    <p:extLst>
      <p:ext uri="{BB962C8B-B14F-4D97-AF65-F5344CB8AC3E}">
        <p14:creationId xmlns:p14="http://schemas.microsoft.com/office/powerpoint/2010/main" val="27493579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r>
              <a:rPr lang="en-US" sz="2400" dirty="0" smtClean="0"/>
              <a:t>The programming</a:t>
            </a:r>
            <a:r>
              <a:rPr lang="en-US" sz="2400" baseline="0" dirty="0" smtClean="0"/>
              <a:t> language I used is Python. </a:t>
            </a:r>
          </a:p>
          <a:p>
            <a:pPr lvl="0">
              <a:defRPr sz="1800"/>
            </a:pPr>
            <a:r>
              <a:rPr lang="en-US" sz="2400" baseline="0" dirty="0" err="1" smtClean="0"/>
              <a:t>Django</a:t>
            </a:r>
            <a:r>
              <a:rPr lang="en-US" sz="2400" baseline="0" dirty="0" smtClean="0"/>
              <a:t> is a MVC framework for python.</a:t>
            </a:r>
          </a:p>
          <a:p>
            <a:pPr lvl="0">
              <a:defRPr sz="1800"/>
            </a:pPr>
            <a:r>
              <a:rPr lang="en-US" sz="2400" baseline="0" dirty="0" err="1" smtClean="0"/>
              <a:t>Scrapy</a:t>
            </a:r>
            <a:r>
              <a:rPr lang="en-US" sz="2400" baseline="0" dirty="0" smtClean="0"/>
              <a:t> is a web spider. </a:t>
            </a:r>
          </a:p>
          <a:p>
            <a:pPr lvl="0">
              <a:defRPr sz="1800"/>
            </a:pPr>
            <a:r>
              <a:rPr lang="en-US" sz="2400" baseline="0" dirty="0" smtClean="0"/>
              <a:t>I will talk about them later. </a:t>
            </a:r>
            <a:endParaRPr sz="2400" dirty="0"/>
          </a:p>
        </p:txBody>
      </p:sp>
    </p:spTree>
    <p:extLst>
      <p:ext uri="{BB962C8B-B14F-4D97-AF65-F5344CB8AC3E}">
        <p14:creationId xmlns:p14="http://schemas.microsoft.com/office/powerpoint/2010/main" val="25672296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2400" dirty="0" smtClean="0"/>
              <a:t>In</a:t>
            </a:r>
            <a:r>
              <a:rPr lang="en-US" sz="2400" baseline="0" dirty="0" smtClean="0"/>
              <a:t> this section,   I will talk about the design of this project, including architecture design, detailed design, database design and GUI design.</a:t>
            </a:r>
            <a:endParaRPr sz="2400" dirty="0"/>
          </a:p>
        </p:txBody>
      </p:sp>
    </p:spTree>
    <p:extLst>
      <p:ext uri="{BB962C8B-B14F-4D97-AF65-F5344CB8AC3E}">
        <p14:creationId xmlns:p14="http://schemas.microsoft.com/office/powerpoint/2010/main" val="24725700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2400" baseline="0" dirty="0" smtClean="0"/>
              <a:t>Here is high level architecture design. The project is a practice of Client/Server models. </a:t>
            </a:r>
            <a:r>
              <a:rPr lang="en-US" sz="1800" dirty="0" smtClean="0">
                <a:effectLst/>
                <a:latin typeface="+mn-lt"/>
                <a:ea typeface="+mn-ea"/>
                <a:cs typeface="+mn-cs"/>
                <a:sym typeface="Avenir Roman"/>
              </a:rPr>
              <a:t>The client-server model is a distributed application structure that partitions tasks or workloads between the providers of a resource or service</a:t>
            </a:r>
            <a:r>
              <a:rPr lang="en-US" sz="1800" baseline="0" dirty="0" smtClean="0">
                <a:effectLst/>
                <a:latin typeface="+mn-lt"/>
                <a:ea typeface="+mn-ea"/>
                <a:cs typeface="+mn-cs"/>
                <a:sym typeface="Avenir Roman"/>
              </a:rPr>
              <a:t> </a:t>
            </a:r>
            <a:r>
              <a:rPr lang="en-US" sz="1800" dirty="0" smtClean="0">
                <a:effectLst/>
                <a:latin typeface="+mn-lt"/>
                <a:ea typeface="+mn-ea"/>
                <a:cs typeface="+mn-cs"/>
                <a:sym typeface="Avenir Roman"/>
              </a:rPr>
              <a:t>and service requesters. The</a:t>
            </a:r>
            <a:r>
              <a:rPr lang="en-US" sz="1800" baseline="0" dirty="0" smtClean="0">
                <a:effectLst/>
                <a:latin typeface="+mn-lt"/>
                <a:ea typeface="+mn-ea"/>
                <a:cs typeface="+mn-cs"/>
                <a:sym typeface="Avenir Roman"/>
              </a:rPr>
              <a:t> provider of service is called server and the requester is called clients.</a:t>
            </a:r>
          </a:p>
          <a:p>
            <a:pPr lvl="0">
              <a:defRPr sz="1800"/>
            </a:pPr>
            <a:r>
              <a:rPr lang="en-US" sz="1800" baseline="0" dirty="0" smtClean="0">
                <a:effectLst/>
                <a:latin typeface="+mn-lt"/>
                <a:ea typeface="+mn-ea"/>
                <a:cs typeface="+mn-cs"/>
                <a:sym typeface="Avenir Roman"/>
              </a:rPr>
              <a:t>The client-server model is a approach of 3-tier architecture.  They are Client tier or presentation tier, business logic tier and database. In Client-server model server is construction of logic and database tier. And Client is responsible for representation. </a:t>
            </a:r>
          </a:p>
          <a:p>
            <a:pPr lvl="0">
              <a:defRPr sz="1800"/>
            </a:pPr>
            <a:r>
              <a:rPr lang="en-US" sz="1800" baseline="0" dirty="0" smtClean="0">
                <a:effectLst/>
                <a:latin typeface="+mn-lt"/>
                <a:ea typeface="+mn-ea"/>
                <a:cs typeface="+mn-cs"/>
                <a:sym typeface="Avenir Roman"/>
              </a:rPr>
              <a:t>In my </a:t>
            </a:r>
            <a:r>
              <a:rPr lang="en-US" sz="1800" baseline="0" smtClean="0">
                <a:effectLst/>
                <a:latin typeface="+mn-lt"/>
                <a:ea typeface="+mn-ea"/>
                <a:cs typeface="+mn-cs"/>
                <a:sym typeface="Avenir Roman"/>
              </a:rPr>
              <a:t>project </a:t>
            </a:r>
            <a:endParaRPr sz="2400" dirty="0"/>
          </a:p>
        </p:txBody>
      </p:sp>
    </p:spTree>
    <p:extLst>
      <p:ext uri="{BB962C8B-B14F-4D97-AF65-F5344CB8AC3E}">
        <p14:creationId xmlns:p14="http://schemas.microsoft.com/office/powerpoint/2010/main" val="5518619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marL="0" marR="0" lvl="0" indent="0" defTabSz="457200" eaLnBrk="1" fontAlgn="auto" latinLnBrk="0" hangingPunct="1">
              <a:lnSpc>
                <a:spcPct val="125000"/>
              </a:lnSpc>
              <a:spcBef>
                <a:spcPts val="0"/>
              </a:spcBef>
              <a:spcAft>
                <a:spcPts val="0"/>
              </a:spcAft>
              <a:buClrTx/>
              <a:buSzTx/>
              <a:buFontTx/>
              <a:buNone/>
              <a:tabLst/>
              <a:defRPr sz="1800"/>
            </a:pPr>
            <a:r>
              <a:rPr lang="en-US" sz="2400" dirty="0" smtClean="0"/>
              <a:t>Here is the lower level design.</a:t>
            </a:r>
            <a:r>
              <a:rPr lang="en-US" sz="2400" baseline="0" dirty="0" smtClean="0"/>
              <a:t> </a:t>
            </a:r>
            <a:r>
              <a:rPr lang="en-US" sz="2400" baseline="0" dirty="0" err="1" smtClean="0"/>
              <a:t>Django</a:t>
            </a:r>
            <a:r>
              <a:rPr lang="en-US" sz="2400" baseline="0" dirty="0" smtClean="0"/>
              <a:t> is a model-view-controller framework for python. </a:t>
            </a:r>
          </a:p>
          <a:p>
            <a:pPr marL="0" marR="0" lvl="0" indent="0" defTabSz="457200" eaLnBrk="1" fontAlgn="auto" latinLnBrk="0" hangingPunct="1">
              <a:lnSpc>
                <a:spcPct val="125000"/>
              </a:lnSpc>
              <a:spcBef>
                <a:spcPts val="0"/>
              </a:spcBef>
              <a:spcAft>
                <a:spcPts val="0"/>
              </a:spcAft>
              <a:buClrTx/>
              <a:buSzTx/>
              <a:buFontTx/>
              <a:buNone/>
              <a:tabLst/>
              <a:defRPr sz="1800"/>
            </a:pPr>
            <a:r>
              <a:rPr lang="en-US" sz="1800" dirty="0" smtClean="0">
                <a:effectLst/>
                <a:latin typeface="+mn-lt"/>
                <a:ea typeface="+mn-ea"/>
                <a:cs typeface="+mn-cs"/>
                <a:sym typeface="Avenir Roman"/>
              </a:rPr>
              <a:t>As it shown above, they are three main component of </a:t>
            </a:r>
            <a:r>
              <a:rPr lang="en-US" sz="1800" dirty="0" err="1" smtClean="0">
                <a:effectLst/>
                <a:latin typeface="+mn-lt"/>
                <a:ea typeface="+mn-ea"/>
                <a:cs typeface="+mn-cs"/>
                <a:sym typeface="Avenir Roman"/>
              </a:rPr>
              <a:t>Django</a:t>
            </a:r>
            <a:r>
              <a:rPr lang="en-US" sz="1800" dirty="0" smtClean="0">
                <a:effectLst/>
                <a:latin typeface="+mn-lt"/>
                <a:ea typeface="+mn-ea"/>
                <a:cs typeface="+mn-cs"/>
                <a:sym typeface="Avenir Roman"/>
              </a:rPr>
              <a:t> frameworks. </a:t>
            </a:r>
          </a:p>
          <a:p>
            <a:pPr marL="0" marR="0" lvl="0" indent="0" defTabSz="457200" eaLnBrk="1" fontAlgn="auto" latinLnBrk="0" hangingPunct="1">
              <a:lnSpc>
                <a:spcPct val="125000"/>
              </a:lnSpc>
              <a:spcBef>
                <a:spcPts val="0"/>
              </a:spcBef>
              <a:spcAft>
                <a:spcPts val="0"/>
              </a:spcAft>
              <a:buClrTx/>
              <a:buSzTx/>
              <a:buFontTx/>
              <a:buNone/>
              <a:tabLst/>
              <a:defRPr sz="1800"/>
            </a:pPr>
            <a:r>
              <a:rPr lang="en-US" sz="1800" dirty="0" smtClean="0">
                <a:effectLst/>
                <a:latin typeface="+mn-lt"/>
                <a:ea typeface="+mn-ea"/>
                <a:cs typeface="+mn-cs"/>
                <a:sym typeface="Avenir Roman"/>
              </a:rPr>
              <a:t>They are template,</a:t>
            </a:r>
            <a:r>
              <a:rPr lang="en-US" sz="1800" baseline="0" dirty="0" smtClean="0">
                <a:effectLst/>
                <a:latin typeface="+mn-lt"/>
                <a:ea typeface="+mn-ea"/>
                <a:cs typeface="+mn-cs"/>
                <a:sym typeface="Avenir Roman"/>
              </a:rPr>
              <a:t> view and Model. MTV is the abbreviation of them.</a:t>
            </a:r>
            <a:endParaRPr lang="en-US" sz="1800" dirty="0" smtClean="0">
              <a:effectLst/>
              <a:latin typeface="+mn-lt"/>
              <a:ea typeface="+mn-ea"/>
              <a:cs typeface="+mn-cs"/>
              <a:sym typeface="Avenir Roman"/>
            </a:endParaRPr>
          </a:p>
          <a:p>
            <a:pPr marL="0" marR="0" lvl="0" indent="0" defTabSz="457200" eaLnBrk="1" fontAlgn="auto" latinLnBrk="0" hangingPunct="1">
              <a:lnSpc>
                <a:spcPct val="125000"/>
              </a:lnSpc>
              <a:spcBef>
                <a:spcPts val="0"/>
              </a:spcBef>
              <a:spcAft>
                <a:spcPts val="0"/>
              </a:spcAft>
              <a:buClrTx/>
              <a:buSzTx/>
              <a:buFontTx/>
              <a:buNone/>
              <a:tabLst/>
              <a:defRPr sz="1800"/>
            </a:pPr>
            <a:r>
              <a:rPr lang="en-US" sz="1800" dirty="0" smtClean="0">
                <a:effectLst/>
                <a:latin typeface="+mn-lt"/>
                <a:ea typeface="+mn-ea"/>
                <a:cs typeface="+mn-cs"/>
                <a:sym typeface="Avenir Roman"/>
              </a:rPr>
              <a:t>The model defines the data in Python and interacts with it. The model in </a:t>
            </a:r>
            <a:r>
              <a:rPr lang="en-US" sz="1800" dirty="0" err="1" smtClean="0">
                <a:effectLst/>
                <a:latin typeface="+mn-lt"/>
                <a:ea typeface="+mn-ea"/>
                <a:cs typeface="+mn-cs"/>
                <a:sym typeface="Avenir Roman"/>
              </a:rPr>
              <a:t>Django</a:t>
            </a:r>
            <a:r>
              <a:rPr lang="en-US" sz="1800" dirty="0" smtClean="0">
                <a:effectLst/>
                <a:latin typeface="+mn-lt"/>
                <a:ea typeface="+mn-ea"/>
                <a:cs typeface="+mn-cs"/>
                <a:sym typeface="Avenir Roman"/>
              </a:rPr>
              <a:t> is a practice of Object-relational mapping (ORM) model. It will automatically map the model classes to tables in the database and provide encapsulated methods which are easy to understand and use. So programmer can be free from writing SQLs. </a:t>
            </a:r>
          </a:p>
          <a:p>
            <a:pPr marL="0" marR="0" lvl="0" indent="0" defTabSz="457200" eaLnBrk="1" fontAlgn="auto" latinLnBrk="0" hangingPunct="1">
              <a:lnSpc>
                <a:spcPct val="125000"/>
              </a:lnSpc>
              <a:spcBef>
                <a:spcPts val="0"/>
              </a:spcBef>
              <a:spcAft>
                <a:spcPts val="0"/>
              </a:spcAft>
              <a:buClrTx/>
              <a:buSzTx/>
              <a:buFontTx/>
              <a:buNone/>
              <a:tabLst/>
              <a:defRPr sz="1800"/>
            </a:pPr>
            <a:r>
              <a:rPr lang="en-US" sz="1800" dirty="0" smtClean="0">
                <a:effectLst/>
                <a:latin typeface="+mn-lt"/>
                <a:ea typeface="+mn-ea"/>
                <a:cs typeface="+mn-cs"/>
                <a:sym typeface="Avenir Roman"/>
              </a:rPr>
              <a:t>The view function performs the requested action from web browser which typically involves reading or writing to the database. </a:t>
            </a:r>
          </a:p>
          <a:p>
            <a:pPr marL="0" marR="0" lvl="0" indent="0" defTabSz="457200" eaLnBrk="1" fontAlgn="auto" latinLnBrk="0" hangingPunct="1">
              <a:lnSpc>
                <a:spcPct val="125000"/>
              </a:lnSpc>
              <a:spcBef>
                <a:spcPts val="0"/>
              </a:spcBef>
              <a:spcAft>
                <a:spcPts val="0"/>
              </a:spcAft>
              <a:buClrTx/>
              <a:buSzTx/>
              <a:buFontTx/>
              <a:buNone/>
              <a:tabLst/>
              <a:defRPr sz="1800"/>
            </a:pPr>
            <a:r>
              <a:rPr lang="en-US" sz="1800" dirty="0" smtClean="0">
                <a:effectLst/>
                <a:latin typeface="+mn-lt"/>
                <a:ea typeface="+mn-ea"/>
                <a:cs typeface="+mn-cs"/>
                <a:sym typeface="Avenir Roman"/>
              </a:rPr>
              <a:t>The templates typically return HTML pages to Browser.</a:t>
            </a:r>
          </a:p>
          <a:p>
            <a:pPr marL="0" marR="0" lvl="0" indent="0" defTabSz="457200" eaLnBrk="1" fontAlgn="auto" latinLnBrk="0" hangingPunct="1">
              <a:lnSpc>
                <a:spcPct val="125000"/>
              </a:lnSpc>
              <a:spcBef>
                <a:spcPts val="0"/>
              </a:spcBef>
              <a:spcAft>
                <a:spcPts val="0"/>
              </a:spcAft>
              <a:buClrTx/>
              <a:buSzTx/>
              <a:buFontTx/>
              <a:buNone/>
              <a:tabLst/>
              <a:defRPr sz="1800"/>
            </a:pPr>
            <a:r>
              <a:rPr lang="en-US" sz="1800" dirty="0" smtClean="0">
                <a:effectLst/>
                <a:latin typeface="+mn-lt"/>
                <a:ea typeface="+mn-ea"/>
                <a:cs typeface="+mn-cs"/>
                <a:sym typeface="Avenir Roman"/>
              </a:rPr>
              <a:t>I</a:t>
            </a:r>
            <a:r>
              <a:rPr lang="en-US" sz="1800" baseline="0" dirty="0" smtClean="0">
                <a:effectLst/>
                <a:latin typeface="+mn-lt"/>
                <a:ea typeface="+mn-ea"/>
                <a:cs typeface="+mn-cs"/>
                <a:sym typeface="Avenir Roman"/>
              </a:rPr>
              <a:t> have make an improvement to MTV models. I will give more details in the section of implementation.</a:t>
            </a:r>
            <a:endParaRPr lang="en-US" sz="1800" dirty="0" smtClean="0">
              <a:effectLst/>
              <a:latin typeface="+mn-lt"/>
              <a:ea typeface="+mn-ea"/>
              <a:cs typeface="+mn-cs"/>
              <a:sym typeface="Avenir Roman"/>
            </a:endParaRPr>
          </a:p>
          <a:p>
            <a:pPr lvl="0">
              <a:defRPr sz="1800"/>
            </a:pPr>
            <a:endParaRPr sz="2400" dirty="0"/>
          </a:p>
        </p:txBody>
      </p:sp>
    </p:spTree>
    <p:extLst>
      <p:ext uri="{BB962C8B-B14F-4D97-AF65-F5344CB8AC3E}">
        <p14:creationId xmlns:p14="http://schemas.microsoft.com/office/powerpoint/2010/main" val="26897329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2400" dirty="0" smtClean="0"/>
              <a:t>Here</a:t>
            </a:r>
            <a:r>
              <a:rPr lang="en-US" sz="2400" baseline="0" dirty="0" smtClean="0"/>
              <a:t> is the class diagram. </a:t>
            </a:r>
          </a:p>
          <a:p>
            <a:pPr lvl="0">
              <a:defRPr sz="1800"/>
            </a:pPr>
            <a:r>
              <a:rPr lang="en-US" sz="2400" baseline="0" dirty="0" smtClean="0"/>
              <a:t>The view class is a collection of logic controlling function.  </a:t>
            </a:r>
          </a:p>
          <a:p>
            <a:pPr lvl="0">
              <a:defRPr sz="1800"/>
            </a:pPr>
            <a:r>
              <a:rPr lang="en-US" sz="2400" baseline="0" dirty="0" smtClean="0"/>
              <a:t>DAO stands for Data Access Object. IT’s a super class of </a:t>
            </a:r>
            <a:r>
              <a:rPr lang="en-US" sz="2400" baseline="0" dirty="0" err="1" smtClean="0"/>
              <a:t>MySQL_Dao</a:t>
            </a:r>
            <a:r>
              <a:rPr lang="en-US" sz="2400" baseline="0" dirty="0" smtClean="0"/>
              <a:t> and </a:t>
            </a:r>
            <a:r>
              <a:rPr lang="en-US" sz="2400" baseline="0" dirty="0" err="1" smtClean="0"/>
              <a:t>Mongo_DAO</a:t>
            </a:r>
            <a:r>
              <a:rPr lang="en-US" sz="2400" baseline="0" dirty="0" smtClean="0"/>
              <a:t>. They are responsible for database querying. </a:t>
            </a:r>
          </a:p>
          <a:p>
            <a:pPr lvl="0">
              <a:defRPr sz="1800"/>
            </a:pPr>
            <a:r>
              <a:rPr lang="en-US" sz="2400" baseline="0" dirty="0" err="1" smtClean="0"/>
              <a:t>MySQL_Models</a:t>
            </a:r>
            <a:r>
              <a:rPr lang="en-US" sz="2400" baseline="0" dirty="0" smtClean="0"/>
              <a:t> and </a:t>
            </a:r>
            <a:r>
              <a:rPr lang="en-US" sz="2400" baseline="0" dirty="0" err="1" smtClean="0"/>
              <a:t>MongoDB_Modles</a:t>
            </a:r>
            <a:r>
              <a:rPr lang="en-US" sz="2400" baseline="0" dirty="0" smtClean="0"/>
              <a:t> are sets of models which are sub classes of Model and Document.</a:t>
            </a:r>
          </a:p>
          <a:p>
            <a:pPr lvl="0">
              <a:defRPr sz="1800"/>
            </a:pPr>
            <a:r>
              <a:rPr lang="en-US" sz="2400" baseline="0" dirty="0" smtClean="0"/>
              <a:t>Model and Document are system lib classes in </a:t>
            </a:r>
            <a:r>
              <a:rPr lang="en-US" sz="2400" baseline="0" dirty="0" err="1" smtClean="0"/>
              <a:t>Django</a:t>
            </a:r>
            <a:endParaRPr sz="2400" dirty="0"/>
          </a:p>
        </p:txBody>
      </p:sp>
    </p:spTree>
    <p:extLst>
      <p:ext uri="{BB962C8B-B14F-4D97-AF65-F5344CB8AC3E}">
        <p14:creationId xmlns:p14="http://schemas.microsoft.com/office/powerpoint/2010/main" val="2317247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41"/>
          <p:cNvSpPr>
            <a:spLocks noGrp="1" noRot="1" noChangeAspect="1"/>
          </p:cNvSpPr>
          <p:nvPr>
            <p:ph type="sldImg"/>
          </p:nvPr>
        </p:nvSpPr>
        <p:spPr>
          <a:prstGeom prst="rect">
            <a:avLst/>
          </a:prstGeom>
        </p:spPr>
        <p:txBody>
          <a:bodyPr/>
          <a:lstStyle/>
          <a:p>
            <a:pPr lvl="0"/>
            <a:endParaRPr/>
          </a:p>
        </p:txBody>
      </p:sp>
      <p:sp>
        <p:nvSpPr>
          <p:cNvPr id="42" name="Shape 42"/>
          <p:cNvSpPr>
            <a:spLocks noGrp="1"/>
          </p:cNvSpPr>
          <p:nvPr>
            <p:ph type="body" sz="quarter" idx="1"/>
          </p:nvPr>
        </p:nvSpPr>
        <p:spPr>
          <a:prstGeom prst="rect">
            <a:avLst/>
          </a:prstGeom>
        </p:spPr>
        <p:txBody>
          <a:bodyPr/>
          <a:lstStyle/>
          <a:p>
            <a:pPr lvl="0">
              <a:defRPr sz="1800"/>
            </a:pPr>
            <a:r>
              <a:rPr lang="en-US" sz="2400" dirty="0" smtClean="0"/>
              <a:t>Here</a:t>
            </a:r>
            <a:r>
              <a:rPr lang="en-US" sz="2400" baseline="0" dirty="0" smtClean="0"/>
              <a:t> is the outline of my presentation</a:t>
            </a:r>
            <a:endParaRPr sz="2400" dirty="0"/>
          </a:p>
          <a:p>
            <a:pPr lvl="0">
              <a:defRPr sz="1800"/>
            </a:pPr>
            <a:r>
              <a:rPr sz="2400" dirty="0"/>
              <a:t>Firstly </a:t>
            </a:r>
            <a:r>
              <a:rPr sz="2400" dirty="0" err="1"/>
              <a:t>i</a:t>
            </a:r>
            <a:r>
              <a:rPr sz="2400" dirty="0"/>
              <a:t> will briefly introduce my project and also talk about the life cycle model </a:t>
            </a:r>
            <a:r>
              <a:rPr sz="2400" dirty="0" err="1"/>
              <a:t>i</a:t>
            </a:r>
            <a:r>
              <a:rPr sz="2400" dirty="0"/>
              <a:t> used</a:t>
            </a:r>
          </a:p>
          <a:p>
            <a:pPr lvl="0">
              <a:defRPr sz="1800"/>
            </a:pPr>
            <a:endParaRPr sz="2400" dirty="0"/>
          </a:p>
          <a:p>
            <a:pPr lvl="0">
              <a:defRPr sz="1800"/>
            </a:pPr>
            <a:r>
              <a:rPr sz="2400" dirty="0"/>
              <a:t>And then </a:t>
            </a:r>
            <a:r>
              <a:rPr sz="2400" dirty="0" err="1"/>
              <a:t>i</a:t>
            </a:r>
            <a:r>
              <a:rPr sz="2400" dirty="0"/>
              <a:t> will describe the requirement</a:t>
            </a:r>
            <a:r>
              <a:rPr sz="2400" dirty="0" smtClean="0"/>
              <a:t>,</a:t>
            </a:r>
            <a:r>
              <a:rPr lang="en-US" sz="2400" dirty="0" smtClean="0"/>
              <a:t> </a:t>
            </a:r>
            <a:r>
              <a:rPr sz="2400" dirty="0" smtClean="0"/>
              <a:t>design</a:t>
            </a:r>
            <a:r>
              <a:rPr sz="2400" dirty="0"/>
              <a:t>, implementation, testing, </a:t>
            </a:r>
            <a:r>
              <a:rPr sz="2400" dirty="0" smtClean="0"/>
              <a:t>and </a:t>
            </a:r>
            <a:r>
              <a:rPr sz="2400" dirty="0">
                <a:solidFill>
                  <a:srgbClr val="FF0000"/>
                </a:solidFill>
              </a:rPr>
              <a:t>conclusions</a:t>
            </a:r>
            <a:r>
              <a:rPr sz="2400" dirty="0"/>
              <a:t> of my project</a:t>
            </a:r>
          </a:p>
          <a:p>
            <a:pPr lvl="0">
              <a:defRPr sz="1800"/>
            </a:pPr>
            <a:endParaRPr sz="2400" dirty="0"/>
          </a:p>
          <a:p>
            <a:pPr lvl="0">
              <a:defRPr sz="1800"/>
            </a:pPr>
            <a:r>
              <a:rPr sz="2400" dirty="0"/>
              <a:t>At last </a:t>
            </a:r>
            <a:r>
              <a:rPr sz="2400" dirty="0" err="1"/>
              <a:t>i</a:t>
            </a:r>
            <a:r>
              <a:rPr sz="2400" dirty="0"/>
              <a:t> will show the demo of my project.</a:t>
            </a:r>
          </a:p>
        </p:txBody>
      </p:sp>
    </p:spTree>
    <p:extLst>
      <p:ext uri="{BB962C8B-B14F-4D97-AF65-F5344CB8AC3E}">
        <p14:creationId xmlns:p14="http://schemas.microsoft.com/office/powerpoint/2010/main" val="42366090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2400" dirty="0" smtClean="0"/>
              <a:t>Here is classes of </a:t>
            </a:r>
            <a:r>
              <a:rPr lang="en-US" sz="2400" dirty="0" err="1" smtClean="0"/>
              <a:t>MongoDB_Models</a:t>
            </a:r>
            <a:r>
              <a:rPr lang="en-US" sz="2400" dirty="0" smtClean="0"/>
              <a:t>. If gives</a:t>
            </a:r>
            <a:r>
              <a:rPr lang="en-US" sz="2400" baseline="0" dirty="0" smtClean="0"/>
              <a:t> a brief look of relations between model classes. It’s similar to ER Diagram. This is because of the ORM model. Each class here will map a table in database.</a:t>
            </a:r>
          </a:p>
          <a:p>
            <a:pPr lvl="0">
              <a:defRPr sz="1800"/>
            </a:pPr>
            <a:r>
              <a:rPr lang="en-US" sz="2400" baseline="0" dirty="0" smtClean="0"/>
              <a:t>The </a:t>
            </a:r>
            <a:r>
              <a:rPr lang="en-US" sz="2400" baseline="0" dirty="0" err="1" smtClean="0"/>
              <a:t>Mongo_log</a:t>
            </a:r>
            <a:r>
              <a:rPr lang="en-US" sz="2400" baseline="0" dirty="0" smtClean="0"/>
              <a:t> will record the activities of user. </a:t>
            </a:r>
            <a:r>
              <a:rPr lang="en-US" sz="2400" baseline="0" dirty="0" err="1" smtClean="0"/>
              <a:t>Mongo_User</a:t>
            </a:r>
            <a:r>
              <a:rPr lang="en-US" sz="2400" baseline="0" dirty="0" smtClean="0"/>
              <a:t>, </a:t>
            </a:r>
            <a:r>
              <a:rPr lang="en-US" sz="2400" baseline="0" dirty="0" err="1" smtClean="0"/>
              <a:t>Mongo_Movie</a:t>
            </a:r>
            <a:r>
              <a:rPr lang="en-US" sz="2400" baseline="0" dirty="0" smtClean="0"/>
              <a:t>, </a:t>
            </a:r>
            <a:r>
              <a:rPr lang="en-US" sz="2400" baseline="0" dirty="0" err="1" smtClean="0"/>
              <a:t>Mongo_Action</a:t>
            </a:r>
            <a:r>
              <a:rPr lang="en-US" sz="2400" baseline="0" dirty="0" smtClean="0"/>
              <a:t> are 3 attributes of this class. Who does what to what.</a:t>
            </a:r>
          </a:p>
        </p:txBody>
      </p:sp>
    </p:spTree>
    <p:extLst>
      <p:ext uri="{BB962C8B-B14F-4D97-AF65-F5344CB8AC3E}">
        <p14:creationId xmlns:p14="http://schemas.microsoft.com/office/powerpoint/2010/main" val="1491859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2400" dirty="0" smtClean="0"/>
              <a:t>I have 2</a:t>
            </a:r>
            <a:r>
              <a:rPr lang="en-US" sz="2400" baseline="0" dirty="0" smtClean="0"/>
              <a:t> database design. In both designs the database is divided into two parts. Log management system and the other parts.</a:t>
            </a:r>
            <a:endParaRPr lang="en-US" sz="2400" baseline="0" dirty="0"/>
          </a:p>
          <a:p>
            <a:pPr lvl="0">
              <a:defRPr sz="1800"/>
            </a:pPr>
            <a:r>
              <a:rPr lang="en-US" sz="2400" baseline="0" dirty="0" smtClean="0"/>
              <a:t>Let’s take a look at the ER diagram. It give us a brief look of these two parts.  </a:t>
            </a:r>
          </a:p>
          <a:p>
            <a:pPr lvl="0">
              <a:defRPr sz="1800"/>
            </a:pPr>
            <a:r>
              <a:rPr lang="en-US" sz="2400" baseline="0" dirty="0" smtClean="0"/>
              <a:t>What is Log management system? </a:t>
            </a:r>
          </a:p>
          <a:p>
            <a:pPr lvl="0">
              <a:defRPr sz="1800"/>
            </a:pPr>
            <a:r>
              <a:rPr lang="en-US" sz="2400" baseline="0" dirty="0" smtClean="0"/>
              <a:t>What is the other parts?</a:t>
            </a:r>
          </a:p>
          <a:p>
            <a:pPr lvl="0">
              <a:defRPr sz="1800"/>
            </a:pPr>
            <a:r>
              <a:rPr lang="en-US" sz="2400" baseline="0" dirty="0" smtClean="0"/>
              <a:t>Pure MySQL</a:t>
            </a:r>
          </a:p>
          <a:p>
            <a:pPr lvl="0">
              <a:defRPr sz="1800"/>
            </a:pPr>
            <a:r>
              <a:rPr lang="en-US" sz="2400" baseline="0" dirty="0" err="1" smtClean="0"/>
              <a:t>Hybird</a:t>
            </a:r>
            <a:r>
              <a:rPr lang="en-US" sz="2400" baseline="0" dirty="0" smtClean="0"/>
              <a:t> Database</a:t>
            </a:r>
          </a:p>
          <a:p>
            <a:pPr lvl="0">
              <a:defRPr sz="1800"/>
            </a:pPr>
            <a:r>
              <a:rPr lang="en-US" sz="2400" baseline="0" dirty="0" smtClean="0"/>
              <a:t>why do I separate the tables of log management system from the other parts </a:t>
            </a:r>
          </a:p>
          <a:p>
            <a:pPr lvl="0">
              <a:defRPr sz="1800"/>
            </a:pPr>
            <a:r>
              <a:rPr lang="en-US" sz="2400" baseline="0" dirty="0" smtClean="0"/>
              <a:t>One reason can be found in life cycle model</a:t>
            </a:r>
          </a:p>
          <a:p>
            <a:pPr lvl="0">
              <a:defRPr sz="1800"/>
            </a:pPr>
            <a:r>
              <a:rPr lang="en-US" sz="1800" dirty="0" smtClean="0">
                <a:effectLst/>
                <a:latin typeface="+mn-lt"/>
                <a:ea typeface="+mn-ea"/>
                <a:cs typeface="+mn-cs"/>
                <a:sym typeface="Avenir Roman"/>
              </a:rPr>
              <a:t>The reason why I separate the log management system and leave the rest parts of database the same is that the data in log management system is supposed be much massive then the other parts. </a:t>
            </a:r>
          </a:p>
          <a:p>
            <a:pPr lvl="0">
              <a:defRPr sz="1800"/>
            </a:pPr>
            <a:r>
              <a:rPr lang="en-US" sz="1800" baseline="0" dirty="0" smtClean="0">
                <a:effectLst/>
                <a:latin typeface="+mn-lt"/>
                <a:ea typeface="+mn-ea"/>
                <a:cs typeface="+mn-cs"/>
                <a:sym typeface="Avenir Roman"/>
              </a:rPr>
              <a:t>For example, if I wan to testing the performance of the database of 100millions rows, the log table is the only one that can reach that size.</a:t>
            </a:r>
          </a:p>
          <a:p>
            <a:pPr lvl="0">
              <a:defRPr sz="1800"/>
            </a:pPr>
            <a:endParaRPr lang="en-US" sz="1800" baseline="0" dirty="0" smtClean="0">
              <a:effectLst/>
              <a:latin typeface="+mn-lt"/>
              <a:ea typeface="+mn-ea"/>
              <a:cs typeface="+mn-cs"/>
              <a:sym typeface="Avenir Roman"/>
            </a:endParaRPr>
          </a:p>
          <a:p>
            <a:pPr lvl="0">
              <a:defRPr sz="1800"/>
            </a:pPr>
            <a:endParaRPr lang="en-US" sz="2400" baseline="0" dirty="0" smtClean="0"/>
          </a:p>
        </p:txBody>
      </p:sp>
    </p:spTree>
    <p:extLst>
      <p:ext uri="{BB962C8B-B14F-4D97-AF65-F5344CB8AC3E}">
        <p14:creationId xmlns:p14="http://schemas.microsoft.com/office/powerpoint/2010/main" val="35724654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2400" dirty="0" smtClean="0"/>
              <a:t>Pure MySQL</a:t>
            </a:r>
            <a:r>
              <a:rPr lang="en-US" sz="2400" baseline="0" dirty="0" smtClean="0"/>
              <a:t> and Pure </a:t>
            </a:r>
            <a:r>
              <a:rPr lang="en-US" sz="2400" baseline="0" dirty="0" err="1" smtClean="0"/>
              <a:t>MongoDB</a:t>
            </a:r>
            <a:endParaRPr lang="en-US" sz="2400" baseline="0" dirty="0" smtClean="0"/>
          </a:p>
          <a:p>
            <a:pPr lvl="0">
              <a:defRPr sz="1800"/>
            </a:pPr>
            <a:r>
              <a:rPr lang="en-US" sz="2400" baseline="0" dirty="0" smtClean="0"/>
              <a:t>No communication</a:t>
            </a:r>
          </a:p>
          <a:p>
            <a:pPr lvl="0">
              <a:defRPr sz="1800"/>
            </a:pPr>
            <a:r>
              <a:rPr lang="en-US" sz="2400" dirty="0" smtClean="0"/>
              <a:t>Let’s compare</a:t>
            </a:r>
            <a:r>
              <a:rPr lang="en-US" sz="2400" baseline="0" dirty="0" smtClean="0"/>
              <a:t> the current design with previous one. The previous design reduce the time of redesigning the table of the other parts.  It seems to be better than current one. However,</a:t>
            </a:r>
            <a:r>
              <a:rPr lang="en-US" sz="1800" dirty="0" smtClean="0">
                <a:effectLst/>
                <a:latin typeface="+mn-lt"/>
                <a:ea typeface="+mn-ea"/>
                <a:cs typeface="+mn-cs"/>
                <a:sym typeface="Avenir Roman"/>
              </a:rPr>
              <a:t> the real practice is not as good as expected. </a:t>
            </a:r>
          </a:p>
          <a:p>
            <a:pPr lvl="0">
              <a:defRPr sz="1800"/>
            </a:pPr>
            <a:r>
              <a:rPr lang="en-US" sz="1800" dirty="0" smtClean="0">
                <a:effectLst/>
                <a:latin typeface="+mn-lt"/>
                <a:ea typeface="+mn-ea"/>
                <a:cs typeface="+mn-cs"/>
                <a:sym typeface="Avenir Roman"/>
              </a:rPr>
              <a:t>There</a:t>
            </a:r>
            <a:r>
              <a:rPr lang="en-US" sz="1800" baseline="0" dirty="0" smtClean="0">
                <a:effectLst/>
                <a:latin typeface="+mn-lt"/>
                <a:ea typeface="+mn-ea"/>
                <a:cs typeface="+mn-cs"/>
                <a:sym typeface="Avenir Roman"/>
              </a:rPr>
              <a:t> are 5 reason that I give up the previous design and choose the current one. </a:t>
            </a:r>
          </a:p>
          <a:p>
            <a:pPr lvl="0">
              <a:defRPr sz="1800"/>
            </a:pPr>
            <a:r>
              <a:rPr lang="en-US" sz="1800" dirty="0" smtClean="0">
                <a:effectLst/>
                <a:latin typeface="+mn-lt"/>
                <a:ea typeface="+mn-ea"/>
                <a:cs typeface="+mn-cs"/>
                <a:sym typeface="Avenir Roman"/>
              </a:rPr>
              <a:t>Firstly, since the log management system is separated. The system have to connect two databases which are totally different at same time. The time cost to connect to the database will be double and the risk of database connection fails will increase. </a:t>
            </a:r>
          </a:p>
          <a:p>
            <a:pPr lvl="0">
              <a:defRPr sz="1800"/>
            </a:pPr>
            <a:r>
              <a:rPr lang="en-US" sz="1800" dirty="0" smtClean="0">
                <a:effectLst/>
                <a:latin typeface="+mn-lt"/>
                <a:ea typeface="+mn-ea"/>
                <a:cs typeface="+mn-cs"/>
                <a:sym typeface="Avenir Roman"/>
              </a:rPr>
              <a:t>Secondly, the data format of MySQL and Mongo DB are different. It cost a lot to transforming data type. </a:t>
            </a:r>
          </a:p>
          <a:p>
            <a:pPr lvl="0">
              <a:defRPr sz="1800"/>
            </a:pPr>
            <a:r>
              <a:rPr lang="en-US" sz="1800" dirty="0" smtClean="0">
                <a:effectLst/>
                <a:latin typeface="+mn-lt"/>
                <a:ea typeface="+mn-ea"/>
                <a:cs typeface="+mn-cs"/>
                <a:sym typeface="Avenir Roman"/>
              </a:rPr>
              <a:t>Thirdly, it’s very hard to maintain or back up the data. </a:t>
            </a:r>
          </a:p>
          <a:p>
            <a:pPr lvl="0">
              <a:defRPr sz="1800"/>
            </a:pPr>
            <a:r>
              <a:rPr lang="en-US" sz="1800" dirty="0" smtClean="0">
                <a:effectLst/>
                <a:latin typeface="+mn-lt"/>
                <a:ea typeface="+mn-ea"/>
                <a:cs typeface="+mn-cs"/>
                <a:sym typeface="Avenir Roman"/>
              </a:rPr>
              <a:t>Fourthly</a:t>
            </a:r>
            <a:r>
              <a:rPr lang="en-US" sz="1800" baseline="0" dirty="0" smtClean="0">
                <a:effectLst/>
                <a:latin typeface="+mn-lt"/>
                <a:ea typeface="+mn-ea"/>
                <a:cs typeface="+mn-cs"/>
                <a:sym typeface="Avenir Roman"/>
              </a:rPr>
              <a:t>, </a:t>
            </a:r>
            <a:r>
              <a:rPr lang="en-US" sz="1800" dirty="0" smtClean="0">
                <a:effectLst/>
                <a:latin typeface="+mn-lt"/>
                <a:ea typeface="+mn-ea"/>
                <a:cs typeface="+mn-cs"/>
                <a:sym typeface="Avenir Roman"/>
              </a:rPr>
              <a:t>no matter which kinds of database is more efficient, it always has to wait for the database with lower speed finishing transaction before moving on. </a:t>
            </a:r>
          </a:p>
          <a:p>
            <a:pPr lvl="0">
              <a:defRPr sz="1800"/>
            </a:pPr>
            <a:r>
              <a:rPr lang="en-US" sz="1800" dirty="0" smtClean="0">
                <a:effectLst/>
                <a:latin typeface="+mn-lt"/>
                <a:ea typeface="+mn-ea"/>
                <a:cs typeface="+mn-cs"/>
                <a:sym typeface="Avenir Roman"/>
              </a:rPr>
              <a:t>At last, it’s hard to conduct performance testing.</a:t>
            </a:r>
          </a:p>
          <a:p>
            <a:pPr lvl="0">
              <a:defRPr sz="1800"/>
            </a:pPr>
            <a:r>
              <a:rPr lang="en-US" sz="1800" dirty="0" smtClean="0">
                <a:effectLst/>
                <a:latin typeface="+mn-lt"/>
                <a:ea typeface="+mn-ea"/>
                <a:cs typeface="+mn-cs"/>
                <a:sym typeface="Avenir Roman"/>
              </a:rPr>
              <a:t>For example,</a:t>
            </a:r>
            <a:r>
              <a:rPr lang="en-US" sz="1800" baseline="0" dirty="0" smtClean="0">
                <a:effectLst/>
                <a:latin typeface="+mn-lt"/>
                <a:ea typeface="+mn-ea"/>
                <a:cs typeface="+mn-cs"/>
                <a:sym typeface="Avenir Roman"/>
              </a:rPr>
              <a:t> if the test result shows the hybrid database is slow than the pure </a:t>
            </a:r>
            <a:r>
              <a:rPr lang="en-US" sz="1800" baseline="0" dirty="0" err="1" smtClean="0">
                <a:effectLst/>
                <a:latin typeface="+mn-lt"/>
                <a:ea typeface="+mn-ea"/>
                <a:cs typeface="+mn-cs"/>
                <a:sym typeface="Avenir Roman"/>
              </a:rPr>
              <a:t>mysql</a:t>
            </a:r>
            <a:r>
              <a:rPr lang="en-US" sz="1800" baseline="0" dirty="0" smtClean="0">
                <a:effectLst/>
                <a:latin typeface="+mn-lt"/>
                <a:ea typeface="+mn-ea"/>
                <a:cs typeface="+mn-cs"/>
                <a:sym typeface="Avenir Roman"/>
              </a:rPr>
              <a:t>, you can’t tell the reason. </a:t>
            </a:r>
            <a:endParaRPr sz="2400" dirty="0"/>
          </a:p>
        </p:txBody>
      </p:sp>
    </p:spTree>
    <p:extLst>
      <p:ext uri="{BB962C8B-B14F-4D97-AF65-F5344CB8AC3E}">
        <p14:creationId xmlns:p14="http://schemas.microsoft.com/office/powerpoint/2010/main" val="2505398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36684104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1800" dirty="0" smtClean="0">
                <a:effectLst/>
                <a:latin typeface="+mn-lt"/>
                <a:ea typeface="+mn-ea"/>
                <a:cs typeface="+mn-cs"/>
                <a:sym typeface="Avenir Roman"/>
              </a:rPr>
              <a:t>Concision and easy to use are the brief idea of my GUI design</a:t>
            </a:r>
          </a:p>
          <a:p>
            <a:pPr lvl="0">
              <a:defRPr sz="1800"/>
            </a:pPr>
            <a:r>
              <a:rPr lang="en-US" sz="1800" dirty="0" smtClean="0">
                <a:effectLst/>
                <a:latin typeface="+mn-lt"/>
                <a:ea typeface="+mn-ea"/>
                <a:cs typeface="+mn-cs"/>
                <a:sym typeface="Avenir Roman"/>
              </a:rPr>
              <a:t>I </a:t>
            </a:r>
            <a:r>
              <a:rPr lang="en-US" sz="1800" dirty="0" err="1" smtClean="0">
                <a:effectLst/>
                <a:latin typeface="+mn-lt"/>
                <a:ea typeface="+mn-ea"/>
                <a:cs typeface="+mn-cs"/>
                <a:sym typeface="Avenir Roman"/>
              </a:rPr>
              <a:t>believen</a:t>
            </a:r>
            <a:r>
              <a:rPr lang="en-US" sz="1800" dirty="0" smtClean="0">
                <a:effectLst/>
                <a:latin typeface="+mn-lt"/>
                <a:ea typeface="+mn-ea"/>
                <a:cs typeface="+mn-cs"/>
                <a:sym typeface="Avenir Roman"/>
              </a:rPr>
              <a:t> the less the cooler. Since movie hunter is design</a:t>
            </a:r>
            <a:r>
              <a:rPr lang="en-US" sz="1800" baseline="0" dirty="0" smtClean="0">
                <a:effectLst/>
                <a:latin typeface="+mn-lt"/>
                <a:ea typeface="+mn-ea"/>
                <a:cs typeface="+mn-cs"/>
                <a:sym typeface="Avenir Roman"/>
              </a:rPr>
              <a:t> for general public, I try to make the GUI as concise as possible. </a:t>
            </a:r>
            <a:r>
              <a:rPr lang="en-US" sz="1800" dirty="0" smtClean="0">
                <a:effectLst/>
                <a:latin typeface="+mn-lt"/>
                <a:ea typeface="+mn-ea"/>
                <a:cs typeface="+mn-cs"/>
                <a:sym typeface="Avenir Roman"/>
              </a:rPr>
              <a:t>I use a lot of navigation component, such as tags and links, and avoid trivial texts.</a:t>
            </a:r>
          </a:p>
          <a:p>
            <a:pPr lvl="0">
              <a:defRPr sz="1800"/>
            </a:pPr>
            <a:r>
              <a:rPr lang="en-US" sz="1800" dirty="0" smtClean="0">
                <a:effectLst/>
                <a:latin typeface="+mn-lt"/>
                <a:ea typeface="+mn-ea"/>
                <a:cs typeface="+mn-cs"/>
                <a:sym typeface="Avenir Roman"/>
              </a:rPr>
              <a:t>The height of all pages will be no more than two scrolls. This will keep all the information one screen shot. Users will be free from scrolling top and down to find what they need.</a:t>
            </a:r>
          </a:p>
          <a:p>
            <a:pPr lvl="0">
              <a:defRPr sz="1800"/>
            </a:pPr>
            <a:endParaRPr sz="2400" dirty="0"/>
          </a:p>
        </p:txBody>
      </p:sp>
    </p:spTree>
    <p:extLst>
      <p:ext uri="{BB962C8B-B14F-4D97-AF65-F5344CB8AC3E}">
        <p14:creationId xmlns:p14="http://schemas.microsoft.com/office/powerpoint/2010/main" val="26247720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28839123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1800" dirty="0" smtClean="0">
                <a:effectLst/>
                <a:latin typeface="+mn-lt"/>
                <a:ea typeface="+mn-ea"/>
                <a:cs typeface="+mn-cs"/>
                <a:sym typeface="Avenir Roman"/>
              </a:rPr>
              <a:t>since Movie Hunter is a project built on multiple database resources. I improve the MTV to make it fit the requirement better. </a:t>
            </a:r>
          </a:p>
          <a:p>
            <a:pPr lvl="0">
              <a:defRPr sz="1800"/>
            </a:pPr>
            <a:r>
              <a:rPr lang="en-US" sz="1800" dirty="0" smtClean="0">
                <a:effectLst/>
                <a:latin typeface="+mn-lt"/>
                <a:ea typeface="+mn-ea"/>
                <a:cs typeface="+mn-cs"/>
                <a:sym typeface="Avenir Roman"/>
              </a:rPr>
              <a:t>In the original MTV design, view</a:t>
            </a:r>
            <a:r>
              <a:rPr lang="en-US" sz="1800" baseline="0" dirty="0" smtClean="0">
                <a:effectLst/>
                <a:latin typeface="+mn-lt"/>
                <a:ea typeface="+mn-ea"/>
                <a:cs typeface="+mn-cs"/>
                <a:sym typeface="Avenir Roman"/>
              </a:rPr>
              <a:t> directly access the database. </a:t>
            </a:r>
            <a:r>
              <a:rPr lang="en-US" sz="1800" dirty="0" smtClean="0">
                <a:effectLst/>
                <a:latin typeface="+mn-lt"/>
                <a:ea typeface="+mn-ea"/>
                <a:cs typeface="+mn-cs"/>
                <a:sym typeface="Avenir Roman"/>
              </a:rPr>
              <a:t>Because there are two sets of models, MySQL Model and Mongo DB Models, which are associated with two different databases, the result query from different database will be different. So the View tier has to validate the result and transform it to a standard format. It will give a lot pressure to View and bring a lot of repeated to source code. </a:t>
            </a:r>
          </a:p>
          <a:p>
            <a:pPr lvl="0">
              <a:defRPr sz="1800"/>
            </a:pPr>
            <a:endParaRPr lang="en-US" sz="1800" dirty="0" smtClean="0">
              <a:effectLst/>
              <a:latin typeface="+mn-lt"/>
              <a:ea typeface="+mn-ea"/>
              <a:cs typeface="+mn-cs"/>
              <a:sym typeface="Avenir Roman"/>
            </a:endParaRPr>
          </a:p>
          <a:p>
            <a:pPr lvl="0">
              <a:defRPr sz="1800"/>
            </a:pPr>
            <a:r>
              <a:rPr lang="en-US" sz="1800" dirty="0" smtClean="0">
                <a:effectLst/>
                <a:latin typeface="+mn-lt"/>
                <a:ea typeface="+mn-ea"/>
                <a:cs typeface="+mn-cs"/>
                <a:sym typeface="Avenir Roman"/>
              </a:rPr>
              <a:t>I</a:t>
            </a:r>
            <a:r>
              <a:rPr lang="en-US" sz="1800" baseline="0" dirty="0" smtClean="0">
                <a:effectLst/>
                <a:latin typeface="+mn-lt"/>
                <a:ea typeface="+mn-ea"/>
                <a:cs typeface="+mn-cs"/>
                <a:sym typeface="Avenir Roman"/>
              </a:rPr>
              <a:t> add a ADO tier between view and model. </a:t>
            </a:r>
            <a:r>
              <a:rPr lang="en-US" sz="1800" dirty="0" smtClean="0">
                <a:effectLst/>
                <a:latin typeface="+mn-lt"/>
                <a:ea typeface="+mn-ea"/>
                <a:cs typeface="+mn-cs"/>
                <a:sym typeface="Avenir Roman"/>
              </a:rPr>
              <a:t>The main work of DAO is to provide standard database query functions which will contains standard input and output no matter what databases it connect to.</a:t>
            </a:r>
          </a:p>
          <a:p>
            <a:pPr marL="0" marR="0" lvl="0" indent="0" defTabSz="457200" eaLnBrk="1" fontAlgn="auto" latinLnBrk="0" hangingPunct="1">
              <a:lnSpc>
                <a:spcPct val="125000"/>
              </a:lnSpc>
              <a:spcBef>
                <a:spcPts val="0"/>
              </a:spcBef>
              <a:spcAft>
                <a:spcPts val="0"/>
              </a:spcAft>
              <a:buClrTx/>
              <a:buSzTx/>
              <a:buFontTx/>
              <a:buNone/>
              <a:tabLst/>
              <a:defRPr sz="1800"/>
            </a:pPr>
            <a:r>
              <a:rPr lang="en-US" sz="1800" dirty="0" smtClean="0">
                <a:effectLst/>
                <a:latin typeface="+mn-lt"/>
                <a:ea typeface="+mn-ea"/>
                <a:cs typeface="+mn-cs"/>
                <a:sym typeface="Avenir Roman"/>
              </a:rPr>
              <a:t>Therefore, View tier can do logic functions without validating and transforming input and output of querying. This will not only reduce a lot of workload of coding but also make it much more convenient to debug and maintain the project. </a:t>
            </a:r>
          </a:p>
          <a:p>
            <a:pPr lvl="0">
              <a:defRPr sz="1800"/>
            </a:pPr>
            <a:r>
              <a:rPr lang="en-US" sz="1800" dirty="0" smtClean="0">
                <a:effectLst/>
                <a:latin typeface="+mn-lt"/>
                <a:ea typeface="+mn-ea"/>
                <a:cs typeface="+mn-cs"/>
                <a:sym typeface="Avenir Roman"/>
              </a:rPr>
              <a:t> </a:t>
            </a:r>
          </a:p>
          <a:p>
            <a:pPr lvl="0">
              <a:defRPr sz="1800"/>
            </a:pPr>
            <a:endParaRPr sz="2400" dirty="0"/>
          </a:p>
        </p:txBody>
      </p:sp>
    </p:spTree>
    <p:extLst>
      <p:ext uri="{BB962C8B-B14F-4D97-AF65-F5344CB8AC3E}">
        <p14:creationId xmlns:p14="http://schemas.microsoft.com/office/powerpoint/2010/main" val="25073265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2400" dirty="0" smtClean="0"/>
              <a:t>The left table is the list of predefined actions.</a:t>
            </a:r>
          </a:p>
          <a:p>
            <a:pPr lvl="0">
              <a:defRPr sz="1800"/>
            </a:pPr>
            <a:r>
              <a:rPr lang="en-US" sz="1800" dirty="0" smtClean="0">
                <a:effectLst/>
                <a:latin typeface="+mn-lt"/>
                <a:ea typeface="+mn-ea"/>
                <a:cs typeface="+mn-cs"/>
                <a:sym typeface="Avenir Roman"/>
              </a:rPr>
              <a:t>If a customer makes any of these actions, it will be record in log</a:t>
            </a:r>
            <a:r>
              <a:rPr lang="en-US" sz="1800" baseline="0" dirty="0" smtClean="0">
                <a:effectLst/>
                <a:latin typeface="+mn-lt"/>
                <a:ea typeface="+mn-ea"/>
                <a:cs typeface="+mn-cs"/>
                <a:sym typeface="Avenir Roman"/>
              </a:rPr>
              <a:t> table</a:t>
            </a:r>
            <a:r>
              <a:rPr lang="en-US" sz="1800" dirty="0" smtClean="0">
                <a:effectLst/>
                <a:latin typeface="+mn-lt"/>
                <a:ea typeface="+mn-ea"/>
                <a:cs typeface="+mn-cs"/>
                <a:sym typeface="Avenir Roman"/>
              </a:rPr>
              <a:t>.</a:t>
            </a:r>
          </a:p>
          <a:p>
            <a:pPr lvl="0">
              <a:defRPr sz="1800"/>
            </a:pPr>
            <a:r>
              <a:rPr lang="en-US" sz="1800" dirty="0" smtClean="0">
                <a:effectLst/>
                <a:latin typeface="+mn-lt"/>
                <a:ea typeface="+mn-ea"/>
                <a:cs typeface="+mn-cs"/>
                <a:sym typeface="Avenir Roman"/>
              </a:rPr>
              <a:t>The right table is</a:t>
            </a:r>
            <a:r>
              <a:rPr lang="en-US" sz="1800" baseline="0" dirty="0" smtClean="0">
                <a:effectLst/>
                <a:latin typeface="+mn-lt"/>
                <a:ea typeface="+mn-ea"/>
                <a:cs typeface="+mn-cs"/>
                <a:sym typeface="Avenir Roman"/>
              </a:rPr>
              <a:t> a chunk of data in log table. </a:t>
            </a:r>
            <a:endParaRPr lang="en-US" sz="1800" dirty="0" smtClean="0">
              <a:effectLst/>
              <a:latin typeface="+mn-lt"/>
              <a:ea typeface="+mn-ea"/>
              <a:cs typeface="+mn-cs"/>
              <a:sym typeface="Avenir Roman"/>
            </a:endParaRPr>
          </a:p>
          <a:p>
            <a:pPr marL="0" marR="0" lvl="0" indent="0" defTabSz="457200" eaLnBrk="1" fontAlgn="auto" latinLnBrk="0" hangingPunct="1">
              <a:lnSpc>
                <a:spcPct val="125000"/>
              </a:lnSpc>
              <a:spcBef>
                <a:spcPts val="0"/>
              </a:spcBef>
              <a:spcAft>
                <a:spcPts val="0"/>
              </a:spcAft>
              <a:buClrTx/>
              <a:buSzTx/>
              <a:buFontTx/>
              <a:buNone/>
              <a:tabLst/>
              <a:defRPr sz="1800"/>
            </a:pPr>
            <a:r>
              <a:rPr lang="en-US" sz="1800" dirty="0" smtClean="0">
                <a:effectLst/>
                <a:latin typeface="+mn-lt"/>
                <a:ea typeface="+mn-ea"/>
                <a:cs typeface="+mn-cs"/>
                <a:sym typeface="Avenir Roman"/>
              </a:rPr>
              <a:t>For example, the first row in the figure means that a user whose id is 3980 search a movie of which id is 2524 at 2014-03-05 09:57:56.</a:t>
            </a:r>
          </a:p>
          <a:p>
            <a:pPr lvl="0">
              <a:defRPr sz="1800"/>
            </a:pPr>
            <a:endParaRPr sz="2400" dirty="0"/>
          </a:p>
        </p:txBody>
      </p:sp>
    </p:spTree>
    <p:extLst>
      <p:ext uri="{BB962C8B-B14F-4D97-AF65-F5344CB8AC3E}">
        <p14:creationId xmlns:p14="http://schemas.microsoft.com/office/powerpoint/2010/main" val="34427652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r>
              <a:rPr lang="en-US" sz="2400" dirty="0" smtClean="0"/>
              <a:t>For example, if user</a:t>
            </a:r>
            <a:r>
              <a:rPr lang="en-US" sz="2400" baseline="0" dirty="0" smtClean="0"/>
              <a:t> A like an item B, other users</a:t>
            </a:r>
            <a:endParaRPr sz="2400" dirty="0"/>
          </a:p>
        </p:txBody>
      </p:sp>
    </p:spTree>
    <p:extLst>
      <p:ext uri="{BB962C8B-B14F-4D97-AF65-F5344CB8AC3E}">
        <p14:creationId xmlns:p14="http://schemas.microsoft.com/office/powerpoint/2010/main" val="32081841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r>
              <a:rPr lang="en-US" sz="2400" dirty="0" smtClean="0"/>
              <a:t>I choose content-based filtering. Because</a:t>
            </a:r>
            <a:r>
              <a:rPr lang="en-US" sz="2400" baseline="0" dirty="0" smtClean="0"/>
              <a:t> it fit my system well. </a:t>
            </a:r>
          </a:p>
          <a:p>
            <a:pPr lvl="0">
              <a:defRPr sz="1800"/>
            </a:pPr>
            <a:r>
              <a:rPr lang="en-US" sz="2400" baseline="0" dirty="0" smtClean="0"/>
              <a:t>The genre of movies is a good the description of item.</a:t>
            </a:r>
          </a:p>
          <a:p>
            <a:pPr lvl="0">
              <a:defRPr sz="1800"/>
            </a:pPr>
            <a:r>
              <a:rPr lang="en-US" sz="2400" baseline="0" dirty="0" smtClean="0"/>
              <a:t>The log can shows the preference of user.</a:t>
            </a:r>
          </a:p>
          <a:p>
            <a:pPr lvl="0">
              <a:defRPr sz="1800"/>
            </a:pPr>
            <a:endParaRPr sz="2400" dirty="0"/>
          </a:p>
        </p:txBody>
      </p:sp>
    </p:spTree>
    <p:extLst>
      <p:ext uri="{BB962C8B-B14F-4D97-AF65-F5344CB8AC3E}">
        <p14:creationId xmlns:p14="http://schemas.microsoft.com/office/powerpoint/2010/main" val="2107434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a:spLocks noGrp="1" noRot="1" noChangeAspect="1"/>
          </p:cNvSpPr>
          <p:nvPr>
            <p:ph type="sldImg"/>
          </p:nvPr>
        </p:nvSpPr>
        <p:spPr>
          <a:prstGeom prst="rect">
            <a:avLst/>
          </a:prstGeom>
        </p:spPr>
        <p:txBody>
          <a:bodyPr/>
          <a:lstStyle/>
          <a:p>
            <a:pPr lvl="0"/>
            <a:endParaRPr/>
          </a:p>
        </p:txBody>
      </p:sp>
      <p:sp>
        <p:nvSpPr>
          <p:cNvPr id="47" name="Shape 47"/>
          <p:cNvSpPr>
            <a:spLocks noGrp="1"/>
          </p:cNvSpPr>
          <p:nvPr>
            <p:ph type="body" sz="quarter" idx="1"/>
          </p:nvPr>
        </p:nvSpPr>
        <p:spPr>
          <a:prstGeom prst="rect">
            <a:avLst/>
          </a:prstGeom>
        </p:spPr>
        <p:txBody>
          <a:bodyPr/>
          <a:lstStyle/>
          <a:p>
            <a:pPr lvl="0">
              <a:defRPr sz="1800"/>
            </a:pPr>
            <a:r>
              <a:rPr lang="en-US" sz="2400" dirty="0" smtClean="0"/>
              <a:t>In</a:t>
            </a:r>
            <a:r>
              <a:rPr lang="en-US" sz="2400" baseline="0" dirty="0" smtClean="0"/>
              <a:t> this section I will talk about the background and brief idea of my project. And give some introduction about NoSQL database and </a:t>
            </a:r>
            <a:r>
              <a:rPr lang="en-US" sz="2400" baseline="0" dirty="0" err="1" smtClean="0"/>
              <a:t>MongoDB</a:t>
            </a:r>
            <a:r>
              <a:rPr lang="en-US" sz="2400" baseline="0" dirty="0" smtClean="0"/>
              <a:t> as well.</a:t>
            </a:r>
            <a:endParaRPr lang="en-US" sz="2400" dirty="0" smtClean="0"/>
          </a:p>
        </p:txBody>
      </p:sp>
    </p:spTree>
    <p:extLst>
      <p:ext uri="{BB962C8B-B14F-4D97-AF65-F5344CB8AC3E}">
        <p14:creationId xmlns:p14="http://schemas.microsoft.com/office/powerpoint/2010/main" val="38791683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25912483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39052465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34858814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28660030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13513823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13368644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4735455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15117160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35008825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hape 66"/>
          <p:cNvSpPr>
            <a:spLocks noGrp="1" noRot="1" noChangeAspect="1"/>
          </p:cNvSpPr>
          <p:nvPr>
            <p:ph type="sldImg"/>
          </p:nvPr>
        </p:nvSpPr>
        <p:spPr>
          <a:prstGeom prst="rect">
            <a:avLst/>
          </a:prstGeom>
        </p:spPr>
        <p:txBody>
          <a:bodyPr/>
          <a:lstStyle/>
          <a:p>
            <a:pPr lvl="0"/>
            <a:endParaRPr/>
          </a:p>
        </p:txBody>
      </p:sp>
      <p:sp>
        <p:nvSpPr>
          <p:cNvPr id="67" name="Shape 6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3370371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a:spLocks noGrp="1" noRot="1" noChangeAspect="1"/>
          </p:cNvSpPr>
          <p:nvPr>
            <p:ph type="sldImg"/>
          </p:nvPr>
        </p:nvSpPr>
        <p:spPr>
          <a:prstGeom prst="rect">
            <a:avLst/>
          </a:prstGeom>
        </p:spPr>
        <p:txBody>
          <a:bodyPr/>
          <a:lstStyle/>
          <a:p>
            <a:pPr lvl="0"/>
            <a:endParaRPr/>
          </a:p>
        </p:txBody>
      </p:sp>
      <p:sp>
        <p:nvSpPr>
          <p:cNvPr id="47" name="Shape 47"/>
          <p:cNvSpPr>
            <a:spLocks noGrp="1"/>
          </p:cNvSpPr>
          <p:nvPr>
            <p:ph type="body" sz="quarter" idx="1"/>
          </p:nvPr>
        </p:nvSpPr>
        <p:spPr>
          <a:prstGeom prst="rect">
            <a:avLst/>
          </a:prstGeom>
        </p:spPr>
        <p:txBody>
          <a:bodyPr/>
          <a:lstStyle/>
          <a:p>
            <a:pPr lvl="0">
              <a:defRPr sz="1800"/>
            </a:pPr>
            <a:r>
              <a:rPr lang="en-US" sz="2400" dirty="0" smtClean="0"/>
              <a:t>In</a:t>
            </a:r>
            <a:r>
              <a:rPr lang="en-US" sz="2400" baseline="0" dirty="0" smtClean="0"/>
              <a:t> this section I will talk about the background and brief idea of my project. And give some introduction about NoSQL database and </a:t>
            </a:r>
            <a:r>
              <a:rPr lang="en-US" sz="2400" baseline="0" dirty="0" err="1" smtClean="0"/>
              <a:t>MongoDB</a:t>
            </a:r>
            <a:r>
              <a:rPr lang="en-US" sz="2400" baseline="0" dirty="0" smtClean="0"/>
              <a:t> as well.</a:t>
            </a:r>
            <a:endParaRPr lang="en-US" sz="2400" dirty="0" smtClean="0"/>
          </a:p>
        </p:txBody>
      </p:sp>
    </p:spTree>
    <p:extLst>
      <p:ext uri="{BB962C8B-B14F-4D97-AF65-F5344CB8AC3E}">
        <p14:creationId xmlns:p14="http://schemas.microsoft.com/office/powerpoint/2010/main" val="5748566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endParaRPr sz="2400" dirty="0"/>
          </a:p>
        </p:txBody>
      </p:sp>
    </p:spTree>
    <p:extLst>
      <p:ext uri="{BB962C8B-B14F-4D97-AF65-F5344CB8AC3E}">
        <p14:creationId xmlns:p14="http://schemas.microsoft.com/office/powerpoint/2010/main" val="97414345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1800" dirty="0" smtClean="0">
                <a:effectLst/>
                <a:latin typeface="+mn-lt"/>
                <a:ea typeface="+mn-ea"/>
                <a:cs typeface="+mn-cs"/>
                <a:sym typeface="Avenir Roman"/>
              </a:rPr>
              <a:t>The testing follow the typical incremental approach.</a:t>
            </a:r>
            <a:r>
              <a:rPr lang="en-US" sz="1800" baseline="0" dirty="0" smtClean="0">
                <a:effectLst/>
                <a:latin typeface="+mn-lt"/>
                <a:ea typeface="+mn-ea"/>
                <a:cs typeface="+mn-cs"/>
                <a:sym typeface="Avenir Roman"/>
              </a:rPr>
              <a:t> First, Each new component added to the system will be tested separated. Then I will add it to the whole system and do </a:t>
            </a:r>
            <a:r>
              <a:rPr lang="en-US" sz="1800" baseline="0" dirty="0" err="1" smtClean="0">
                <a:effectLst/>
                <a:latin typeface="+mn-lt"/>
                <a:ea typeface="+mn-ea"/>
                <a:cs typeface="+mn-cs"/>
                <a:sym typeface="Avenir Roman"/>
              </a:rPr>
              <a:t>interate</a:t>
            </a:r>
            <a:r>
              <a:rPr lang="en-US" sz="1800" baseline="0" dirty="0" smtClean="0">
                <a:effectLst/>
                <a:latin typeface="+mn-lt"/>
                <a:ea typeface="+mn-ea"/>
                <a:cs typeface="+mn-cs"/>
                <a:sym typeface="Avenir Roman"/>
              </a:rPr>
              <a:t> testing.</a:t>
            </a:r>
            <a:endParaRPr sz="2400" dirty="0"/>
          </a:p>
        </p:txBody>
      </p:sp>
    </p:spTree>
    <p:extLst>
      <p:ext uri="{BB962C8B-B14F-4D97-AF65-F5344CB8AC3E}">
        <p14:creationId xmlns:p14="http://schemas.microsoft.com/office/powerpoint/2010/main" val="14208709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1800" dirty="0" smtClean="0">
                <a:effectLst/>
                <a:latin typeface="+mn-lt"/>
                <a:ea typeface="+mn-ea"/>
                <a:cs typeface="+mn-cs"/>
                <a:sym typeface="Avenir Roman"/>
              </a:rPr>
              <a:t>The inserting speed of Mongo DB is as good as 2 – 3 times of MySQL</a:t>
            </a:r>
            <a:endParaRPr sz="2400" dirty="0"/>
          </a:p>
        </p:txBody>
      </p:sp>
    </p:spTree>
    <p:extLst>
      <p:ext uri="{BB962C8B-B14F-4D97-AF65-F5344CB8AC3E}">
        <p14:creationId xmlns:p14="http://schemas.microsoft.com/office/powerpoint/2010/main" val="38256148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prstGeom prst="rect">
            <a:avLst/>
          </a:prstGeom>
        </p:spPr>
        <p:txBody>
          <a:bodyPr/>
          <a:lstStyle/>
          <a:p>
            <a:pPr lvl="0"/>
            <a:endParaRPr/>
          </a:p>
        </p:txBody>
      </p:sp>
      <p:sp>
        <p:nvSpPr>
          <p:cNvPr id="77" name="Shape 77"/>
          <p:cNvSpPr>
            <a:spLocks noGrp="1"/>
          </p:cNvSpPr>
          <p:nvPr>
            <p:ph type="body" sz="quarter" idx="1"/>
          </p:nvPr>
        </p:nvSpPr>
        <p:spPr>
          <a:prstGeom prst="rect">
            <a:avLst/>
          </a:prstGeom>
        </p:spPr>
        <p:txBody>
          <a:bodyPr/>
          <a:lstStyle/>
          <a:p>
            <a:pPr lvl="0">
              <a:defRPr sz="1800"/>
            </a:pPr>
            <a:r>
              <a:rPr lang="en-US" sz="1800" dirty="0" smtClean="0">
                <a:effectLst/>
                <a:latin typeface="+mn-lt"/>
                <a:ea typeface="+mn-ea"/>
                <a:cs typeface="+mn-cs"/>
                <a:sym typeface="Avenir Roman"/>
              </a:rPr>
              <a:t>the reading speed of MySQL is as good as 2 – 10 times of Mongo DB.</a:t>
            </a:r>
          </a:p>
          <a:p>
            <a:pPr lvl="0">
              <a:defRPr sz="1800"/>
            </a:pPr>
            <a:endParaRPr lang="en-US" sz="1800" dirty="0" smtClean="0">
              <a:effectLst/>
              <a:latin typeface="+mn-lt"/>
              <a:ea typeface="+mn-ea"/>
              <a:cs typeface="+mn-cs"/>
              <a:sym typeface="Avenir Roman"/>
            </a:endParaRPr>
          </a:p>
        </p:txBody>
      </p:sp>
    </p:spTree>
    <p:extLst>
      <p:ext uri="{BB962C8B-B14F-4D97-AF65-F5344CB8AC3E}">
        <p14:creationId xmlns:p14="http://schemas.microsoft.com/office/powerpoint/2010/main" val="95456251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a:spLocks noGrp="1" noRot="1" noChangeAspect="1"/>
          </p:cNvSpPr>
          <p:nvPr>
            <p:ph type="sldImg"/>
          </p:nvPr>
        </p:nvSpPr>
        <p:spPr>
          <a:prstGeom prst="rect">
            <a:avLst/>
          </a:prstGeom>
        </p:spPr>
        <p:txBody>
          <a:bodyPr/>
          <a:lstStyle/>
          <a:p>
            <a:pPr lvl="0"/>
            <a:endParaRPr/>
          </a:p>
        </p:txBody>
      </p:sp>
      <p:sp>
        <p:nvSpPr>
          <p:cNvPr id="168" name="Shape 168"/>
          <p:cNvSpPr>
            <a:spLocks noGrp="1"/>
          </p:cNvSpPr>
          <p:nvPr>
            <p:ph type="body" sz="quarter" idx="1"/>
          </p:nvPr>
        </p:nvSpPr>
        <p:spPr>
          <a:prstGeom prst="rect">
            <a:avLst/>
          </a:prstGeom>
        </p:spPr>
        <p:txBody>
          <a:bodyPr/>
          <a:lstStyle/>
          <a:p>
            <a:pPr lvl="0">
              <a:defRPr sz="1800"/>
            </a:pPr>
            <a:r>
              <a:rPr lang="en-US" sz="2400" dirty="0" smtClean="0"/>
              <a:t>My</a:t>
            </a:r>
            <a:r>
              <a:rPr lang="en-US" sz="2400" baseline="0" dirty="0" smtClean="0"/>
              <a:t>SQL and Mongo DB are like 2 warehouse.</a:t>
            </a:r>
            <a:endParaRPr sz="2400" dirty="0"/>
          </a:p>
        </p:txBody>
      </p:sp>
    </p:spTree>
    <p:extLst>
      <p:ext uri="{BB962C8B-B14F-4D97-AF65-F5344CB8AC3E}">
        <p14:creationId xmlns:p14="http://schemas.microsoft.com/office/powerpoint/2010/main" val="40864116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a:spLocks noGrp="1" noRot="1" noChangeAspect="1"/>
          </p:cNvSpPr>
          <p:nvPr>
            <p:ph type="sldImg"/>
          </p:nvPr>
        </p:nvSpPr>
        <p:spPr>
          <a:prstGeom prst="rect">
            <a:avLst/>
          </a:prstGeom>
        </p:spPr>
        <p:txBody>
          <a:bodyPr/>
          <a:lstStyle/>
          <a:p>
            <a:pPr lvl="0"/>
            <a:endParaRPr/>
          </a:p>
        </p:txBody>
      </p:sp>
      <p:sp>
        <p:nvSpPr>
          <p:cNvPr id="168" name="Shape 168"/>
          <p:cNvSpPr>
            <a:spLocks noGrp="1"/>
          </p:cNvSpPr>
          <p:nvPr>
            <p:ph type="body" sz="quarter" idx="1"/>
          </p:nvPr>
        </p:nvSpPr>
        <p:spPr>
          <a:prstGeom prst="rect">
            <a:avLst/>
          </a:prstGeom>
        </p:spPr>
        <p:txBody>
          <a:bodyPr/>
          <a:lstStyle/>
          <a:p>
            <a:pPr lvl="0">
              <a:defRPr sz="1800"/>
            </a:pPr>
            <a:r>
              <a:rPr lang="en-US" sz="2400" dirty="0" smtClean="0"/>
              <a:t>You can treat</a:t>
            </a:r>
            <a:r>
              <a:rPr lang="en-US" sz="2400" baseline="0" dirty="0" smtClean="0"/>
              <a:t> MySQL and Mongo DB as 2 big warehouse. When you put new things to MySQL, you have to store it right and neat. When you store new things to Mongo DB, you can put it anywhere you want. So mongo DB might save a lot of time when storing things. </a:t>
            </a:r>
          </a:p>
          <a:p>
            <a:pPr lvl="0">
              <a:defRPr sz="1800"/>
            </a:pPr>
            <a:r>
              <a:rPr lang="en-US" sz="2400" baseline="0" dirty="0" smtClean="0"/>
              <a:t>On the hand when you try to find something in MySQL, It is much easier because the things in MySQL is put in good order. </a:t>
            </a:r>
            <a:endParaRPr sz="2400" dirty="0"/>
          </a:p>
        </p:txBody>
      </p:sp>
    </p:spTree>
    <p:extLst>
      <p:ext uri="{BB962C8B-B14F-4D97-AF65-F5344CB8AC3E}">
        <p14:creationId xmlns:p14="http://schemas.microsoft.com/office/powerpoint/2010/main" val="305434015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395206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78051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a:spLocks noGrp="1" noRot="1" noChangeAspect="1"/>
          </p:cNvSpPr>
          <p:nvPr>
            <p:ph type="sldImg"/>
          </p:nvPr>
        </p:nvSpPr>
        <p:spPr>
          <a:prstGeom prst="rect">
            <a:avLst/>
          </a:prstGeom>
        </p:spPr>
        <p:txBody>
          <a:bodyPr/>
          <a:lstStyle/>
          <a:p>
            <a:pPr lvl="0"/>
            <a:endParaRPr/>
          </a:p>
        </p:txBody>
      </p:sp>
      <p:sp>
        <p:nvSpPr>
          <p:cNvPr id="47" name="Shape 47"/>
          <p:cNvSpPr>
            <a:spLocks noGrp="1"/>
          </p:cNvSpPr>
          <p:nvPr>
            <p:ph type="body" sz="quarter" idx="1"/>
          </p:nvPr>
        </p:nvSpPr>
        <p:spPr>
          <a:prstGeom prst="rect">
            <a:avLst/>
          </a:prstGeom>
        </p:spPr>
        <p:txBody>
          <a:bodyPr/>
          <a:lstStyle/>
          <a:p>
            <a:pPr marL="0" marR="0" lvl="0" indent="0" defTabSz="457200" eaLnBrk="1" fontAlgn="auto" latinLnBrk="0" hangingPunct="1">
              <a:lnSpc>
                <a:spcPct val="125000"/>
              </a:lnSpc>
              <a:spcBef>
                <a:spcPts val="0"/>
              </a:spcBef>
              <a:spcAft>
                <a:spcPts val="0"/>
              </a:spcAft>
              <a:buClrTx/>
              <a:buSzTx/>
              <a:buFontTx/>
              <a:buNone/>
              <a:tabLst/>
              <a:defRPr sz="1800"/>
            </a:pPr>
            <a:r>
              <a:rPr lang="en-US" sz="2400" dirty="0" smtClean="0">
                <a:solidFill>
                  <a:srgbClr val="535353"/>
                </a:solidFill>
              </a:rPr>
              <a:t>The object of the project is a web shopping application which is associated with a log management system and recommendation system. </a:t>
            </a:r>
          </a:p>
          <a:p>
            <a:pPr lvl="0">
              <a:defRPr sz="1800"/>
            </a:pPr>
            <a:r>
              <a:rPr lang="en-US" sz="2400" baseline="0" dirty="0" smtClean="0"/>
              <a:t>The name of this web is Movie Hunter. The product sold in application is movies. Like all the other shopping application, Movie Hunter provides all the functionalities required, such as searching, browsing details of movies, adding movies to cart and so on. </a:t>
            </a:r>
          </a:p>
          <a:p>
            <a:pPr lvl="0">
              <a:defRPr sz="1800"/>
            </a:pPr>
            <a:r>
              <a:rPr lang="en-US" sz="2400" baseline="0" dirty="0" smtClean="0"/>
              <a:t>What makes it special is the log management system and recommendation system.</a:t>
            </a:r>
          </a:p>
          <a:p>
            <a:pPr lvl="0">
              <a:defRPr sz="1800"/>
            </a:pPr>
            <a:r>
              <a:rPr lang="en-US" sz="2400" baseline="0" dirty="0" smtClean="0"/>
              <a:t>Log management system is responsible for recording the activities of users.</a:t>
            </a:r>
          </a:p>
          <a:p>
            <a:pPr lvl="0">
              <a:defRPr sz="1800"/>
            </a:pPr>
            <a:r>
              <a:rPr lang="en-US" sz="2400" baseline="0" dirty="0" smtClean="0"/>
              <a:t>The main function of recommendation system is to recommend movies to user based on his/her previous activities. </a:t>
            </a:r>
          </a:p>
          <a:p>
            <a:pPr lvl="0">
              <a:defRPr sz="1800"/>
            </a:pPr>
            <a:r>
              <a:rPr lang="en-US" sz="2400" baseline="0" dirty="0" smtClean="0"/>
              <a:t>I will give more details of log management system and recommendation system later.</a:t>
            </a:r>
          </a:p>
        </p:txBody>
      </p:sp>
    </p:spTree>
    <p:extLst>
      <p:ext uri="{BB962C8B-B14F-4D97-AF65-F5344CB8AC3E}">
        <p14:creationId xmlns:p14="http://schemas.microsoft.com/office/powerpoint/2010/main" val="81255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a:spLocks noGrp="1" noRot="1" noChangeAspect="1"/>
          </p:cNvSpPr>
          <p:nvPr>
            <p:ph type="sldImg"/>
          </p:nvPr>
        </p:nvSpPr>
        <p:spPr>
          <a:prstGeom prst="rect">
            <a:avLst/>
          </a:prstGeom>
        </p:spPr>
        <p:txBody>
          <a:bodyPr/>
          <a:lstStyle/>
          <a:p>
            <a:pPr lvl="0"/>
            <a:endParaRPr/>
          </a:p>
        </p:txBody>
      </p:sp>
      <p:sp>
        <p:nvSpPr>
          <p:cNvPr id="47" name="Shape 47"/>
          <p:cNvSpPr>
            <a:spLocks noGrp="1"/>
          </p:cNvSpPr>
          <p:nvPr>
            <p:ph type="body" sz="quarter" idx="1"/>
          </p:nvPr>
        </p:nvSpPr>
        <p:spPr>
          <a:prstGeom prst="rect">
            <a:avLst/>
          </a:prstGeom>
        </p:spPr>
        <p:txBody>
          <a:bodyPr/>
          <a:lstStyle/>
          <a:p>
            <a:pPr lvl="0">
              <a:defRPr sz="1800"/>
            </a:pPr>
            <a:r>
              <a:rPr lang="en-US" sz="2400" dirty="0" smtClean="0"/>
              <a:t>As I mentioned</a:t>
            </a:r>
            <a:r>
              <a:rPr lang="en-US" sz="2400" baseline="0" dirty="0" smtClean="0"/>
              <a:t>, this application will connection to both SQL and NoSQL databases. </a:t>
            </a:r>
          </a:p>
          <a:p>
            <a:pPr lvl="0">
              <a:defRPr sz="1800"/>
            </a:pPr>
            <a:r>
              <a:rPr lang="en-US" sz="2400" baseline="0" dirty="0" smtClean="0"/>
              <a:t>The SQL I choose is MySQL. </a:t>
            </a:r>
          </a:p>
          <a:p>
            <a:pPr lvl="0">
              <a:defRPr sz="1800"/>
            </a:pPr>
            <a:r>
              <a:rPr lang="en-US" sz="2400" baseline="0" dirty="0" smtClean="0"/>
              <a:t>The NoSQL I choose is </a:t>
            </a:r>
            <a:r>
              <a:rPr lang="en-US" sz="2400" baseline="0" dirty="0" err="1" smtClean="0"/>
              <a:t>MongoDB</a:t>
            </a:r>
            <a:r>
              <a:rPr lang="en-US" sz="2400" baseline="0" dirty="0" smtClean="0"/>
              <a:t>.</a:t>
            </a:r>
          </a:p>
          <a:p>
            <a:pPr marL="0" marR="0" lvl="0" indent="0" defTabSz="457200" eaLnBrk="1" fontAlgn="auto" latinLnBrk="0" hangingPunct="1">
              <a:lnSpc>
                <a:spcPct val="125000"/>
              </a:lnSpc>
              <a:spcBef>
                <a:spcPts val="0"/>
              </a:spcBef>
              <a:spcAft>
                <a:spcPts val="0"/>
              </a:spcAft>
              <a:buClrTx/>
              <a:buSzTx/>
              <a:buFontTx/>
              <a:buNone/>
              <a:tabLst/>
              <a:defRPr sz="1800"/>
            </a:pPr>
            <a:r>
              <a:rPr lang="en-US" sz="2400" baseline="0" dirty="0" smtClean="0"/>
              <a:t>What is NoSQL database? Different from SQL databases, </a:t>
            </a:r>
            <a:r>
              <a:rPr lang="en-US" sz="2400" dirty="0" smtClean="0">
                <a:solidFill>
                  <a:srgbClr val="535353"/>
                </a:solidFill>
              </a:rPr>
              <a:t>A NoSQL database provides a mechanism for storage and retrieval of data that is modeled in means other than the tabular relations used in relational databases. That means</a:t>
            </a:r>
            <a:r>
              <a:rPr lang="en-US" sz="2400" baseline="0" dirty="0" smtClean="0">
                <a:solidFill>
                  <a:srgbClr val="535353"/>
                </a:solidFill>
              </a:rPr>
              <a:t> the tables or collections are isolated from each other. Their relations like one to many or many to many is undefined in NoSQL.</a:t>
            </a:r>
          </a:p>
          <a:p>
            <a:pPr marL="0" marR="0" lvl="0" indent="0" defTabSz="457200" eaLnBrk="1" fontAlgn="auto" latinLnBrk="0" hangingPunct="1">
              <a:lnSpc>
                <a:spcPct val="125000"/>
              </a:lnSpc>
              <a:spcBef>
                <a:spcPts val="0"/>
              </a:spcBef>
              <a:spcAft>
                <a:spcPts val="0"/>
              </a:spcAft>
              <a:buClrTx/>
              <a:buSzTx/>
              <a:buFontTx/>
              <a:buNone/>
              <a:tabLst/>
              <a:defRPr sz="1800"/>
            </a:pPr>
            <a:r>
              <a:rPr lang="en-US" sz="2400" baseline="0" dirty="0" err="1" smtClean="0">
                <a:solidFill>
                  <a:srgbClr val="535353"/>
                </a:solidFill>
              </a:rPr>
              <a:t>MongoDB</a:t>
            </a:r>
            <a:r>
              <a:rPr lang="en-US" sz="2400" baseline="0" dirty="0" smtClean="0">
                <a:solidFill>
                  <a:srgbClr val="535353"/>
                </a:solidFill>
              </a:rPr>
              <a:t> is one most popular NoSQL database. </a:t>
            </a:r>
            <a:endParaRPr lang="en-US" sz="2400" dirty="0" smtClean="0">
              <a:solidFill>
                <a:srgbClr val="535353"/>
              </a:solidFill>
            </a:endParaRPr>
          </a:p>
          <a:p>
            <a:pPr marL="0" marR="0" lvl="0" indent="0" defTabSz="457200" eaLnBrk="1" fontAlgn="auto" latinLnBrk="0" hangingPunct="1">
              <a:lnSpc>
                <a:spcPct val="125000"/>
              </a:lnSpc>
              <a:spcBef>
                <a:spcPts val="0"/>
              </a:spcBef>
              <a:spcAft>
                <a:spcPts val="0"/>
              </a:spcAft>
              <a:buClrTx/>
              <a:buSzTx/>
              <a:buFontTx/>
              <a:buNone/>
              <a:tabLst/>
              <a:defRPr sz="1800"/>
            </a:pPr>
            <a:endParaRPr lang="en-US" sz="2400" dirty="0" smtClean="0">
              <a:solidFill>
                <a:srgbClr val="535353"/>
              </a:solidFill>
            </a:endParaRPr>
          </a:p>
          <a:p>
            <a:pPr lvl="0">
              <a:defRPr sz="1800"/>
            </a:pPr>
            <a:endParaRPr sz="2400" dirty="0"/>
          </a:p>
        </p:txBody>
      </p:sp>
    </p:spTree>
    <p:extLst>
      <p:ext uri="{BB962C8B-B14F-4D97-AF65-F5344CB8AC3E}">
        <p14:creationId xmlns:p14="http://schemas.microsoft.com/office/powerpoint/2010/main" val="32329905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a:spLocks noGrp="1" noRot="1" noChangeAspect="1"/>
          </p:cNvSpPr>
          <p:nvPr>
            <p:ph type="sldImg"/>
          </p:nvPr>
        </p:nvSpPr>
        <p:spPr>
          <a:prstGeom prst="rect">
            <a:avLst/>
          </a:prstGeom>
        </p:spPr>
        <p:txBody>
          <a:bodyPr/>
          <a:lstStyle/>
          <a:p>
            <a:pPr lvl="0"/>
            <a:endParaRPr/>
          </a:p>
        </p:txBody>
      </p:sp>
      <p:sp>
        <p:nvSpPr>
          <p:cNvPr id="47" name="Shape 47"/>
          <p:cNvSpPr>
            <a:spLocks noGrp="1"/>
          </p:cNvSpPr>
          <p:nvPr>
            <p:ph type="body" sz="quarter" idx="1"/>
          </p:nvPr>
        </p:nvSpPr>
        <p:spPr>
          <a:prstGeom prst="rect">
            <a:avLst/>
          </a:prstGeom>
        </p:spPr>
        <p:txBody>
          <a:bodyPr/>
          <a:lstStyle/>
          <a:p>
            <a:pPr lvl="0">
              <a:defRPr sz="1800"/>
            </a:pPr>
            <a:r>
              <a:rPr lang="en-US" sz="2400" dirty="0" smtClean="0"/>
              <a:t>Here</a:t>
            </a:r>
            <a:r>
              <a:rPr lang="en-US" sz="2400" baseline="0" dirty="0" smtClean="0"/>
              <a:t> is the comparison of MySQL and Mongo DB. </a:t>
            </a:r>
          </a:p>
          <a:p>
            <a:pPr lvl="0">
              <a:defRPr sz="1800"/>
            </a:pPr>
            <a:r>
              <a:rPr lang="en-US" sz="2400" baseline="0" dirty="0" smtClean="0"/>
              <a:t>As you know, the object of MySQL is table. In Mongo DB, they call it collection. </a:t>
            </a:r>
          </a:p>
          <a:p>
            <a:pPr lvl="0">
              <a:defRPr sz="1800"/>
            </a:pPr>
            <a:r>
              <a:rPr lang="en-US" sz="2400" baseline="0" dirty="0" smtClean="0"/>
              <a:t>In MySQL each data is stored as a row of table. In Mongo DB, it is stored as a line of document.</a:t>
            </a:r>
          </a:p>
          <a:p>
            <a:pPr lvl="0">
              <a:defRPr sz="1800"/>
            </a:pPr>
            <a:r>
              <a:rPr lang="en-US" sz="2400" baseline="0" dirty="0" smtClean="0"/>
              <a:t>The attribute of each row is columns in MySQL. While in Mongo DB, it’s key/values pairs. </a:t>
            </a:r>
            <a:r>
              <a:rPr lang="en-US" sz="2400" baseline="0" dirty="0" err="1" smtClean="0"/>
              <a:t>InMySQL</a:t>
            </a:r>
            <a:r>
              <a:rPr lang="en-US" sz="2400" baseline="0" dirty="0" smtClean="0"/>
              <a:t>, you have defined the type of columns, such as </a:t>
            </a:r>
            <a:r>
              <a:rPr lang="en-US" sz="2400" baseline="0" dirty="0" err="1" smtClean="0"/>
              <a:t>int</a:t>
            </a:r>
            <a:r>
              <a:rPr lang="en-US" sz="2400" baseline="0" dirty="0" smtClean="0"/>
              <a:t>, </a:t>
            </a:r>
            <a:r>
              <a:rPr lang="en-US" sz="2400" baseline="0" dirty="0" err="1" smtClean="0"/>
              <a:t>datatime</a:t>
            </a:r>
            <a:r>
              <a:rPr lang="en-US" sz="2400" baseline="0" dirty="0" smtClean="0"/>
              <a:t>, string and so on. In mongo you don’t need to define it. For example, if you store a </a:t>
            </a:r>
            <a:r>
              <a:rPr lang="en-US" sz="2400" baseline="0" dirty="0" err="1" smtClean="0"/>
              <a:t>datatime</a:t>
            </a:r>
            <a:r>
              <a:rPr lang="en-US" sz="2400" baseline="0" dirty="0" smtClean="0"/>
              <a:t> to a </a:t>
            </a:r>
            <a:r>
              <a:rPr lang="en-US" sz="2400" baseline="0" dirty="0" err="1" smtClean="0"/>
              <a:t>int</a:t>
            </a:r>
            <a:r>
              <a:rPr lang="en-US" sz="2400" baseline="0" dirty="0" smtClean="0"/>
              <a:t> field in MySQL, it will throw out an exception. However, in mongo, it is allowed.</a:t>
            </a:r>
          </a:p>
          <a:p>
            <a:pPr lvl="0">
              <a:defRPr sz="1800"/>
            </a:pPr>
            <a:r>
              <a:rPr lang="en-US" sz="2400" baseline="0" dirty="0" smtClean="0"/>
              <a:t>There is no joins in </a:t>
            </a:r>
            <a:r>
              <a:rPr lang="en-US" sz="2400" baseline="0" dirty="0" err="1" smtClean="0"/>
              <a:t>MongoDB</a:t>
            </a:r>
            <a:r>
              <a:rPr lang="en-US" sz="2400" baseline="0" dirty="0" smtClean="0"/>
              <a:t>. Just like there is no relations in </a:t>
            </a:r>
            <a:r>
              <a:rPr lang="en-US" sz="2400" baseline="0" dirty="0" err="1" smtClean="0"/>
              <a:t>MongoDB</a:t>
            </a:r>
            <a:endParaRPr lang="en-US" sz="2400" baseline="0" dirty="0" smtClean="0"/>
          </a:p>
          <a:p>
            <a:pPr lvl="0">
              <a:defRPr sz="1800"/>
            </a:pPr>
            <a:endParaRPr sz="2400" dirty="0"/>
          </a:p>
        </p:txBody>
      </p:sp>
    </p:spTree>
    <p:extLst>
      <p:ext uri="{BB962C8B-B14F-4D97-AF65-F5344CB8AC3E}">
        <p14:creationId xmlns:p14="http://schemas.microsoft.com/office/powerpoint/2010/main" val="94453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a:spLocks noGrp="1" noRot="1" noChangeAspect="1"/>
          </p:cNvSpPr>
          <p:nvPr>
            <p:ph type="sldImg"/>
          </p:nvPr>
        </p:nvSpPr>
        <p:spPr>
          <a:prstGeom prst="rect">
            <a:avLst/>
          </a:prstGeom>
        </p:spPr>
        <p:txBody>
          <a:bodyPr/>
          <a:lstStyle/>
          <a:p>
            <a:pPr lvl="0"/>
            <a:endParaRPr/>
          </a:p>
        </p:txBody>
      </p:sp>
      <p:sp>
        <p:nvSpPr>
          <p:cNvPr id="47" name="Shape 47"/>
          <p:cNvSpPr>
            <a:spLocks noGrp="1"/>
          </p:cNvSpPr>
          <p:nvPr>
            <p:ph type="body" sz="quarter" idx="1"/>
          </p:nvPr>
        </p:nvSpPr>
        <p:spPr>
          <a:prstGeom prst="rect">
            <a:avLst/>
          </a:prstGeom>
        </p:spPr>
        <p:txBody>
          <a:bodyPr/>
          <a:lstStyle/>
          <a:p>
            <a:pPr lvl="0">
              <a:defRPr sz="1800"/>
            </a:pPr>
            <a:r>
              <a:rPr lang="en-US" sz="2400" baseline="0" dirty="0" smtClean="0"/>
              <a:t>Here is an example of document.  This one is a record of a movies. The attributes of the movies are key/value pairs. It’s a like map. Title is mapped with “Toy Story”. Year is mapped with 1995.  The type of attribute in mongo </a:t>
            </a:r>
            <a:r>
              <a:rPr lang="en-US" sz="2400" baseline="0" dirty="0" err="1" smtClean="0"/>
              <a:t>db</a:t>
            </a:r>
            <a:r>
              <a:rPr lang="en-US" sz="2400" baseline="0" dirty="0" smtClean="0"/>
              <a:t> is not defined. </a:t>
            </a:r>
          </a:p>
        </p:txBody>
      </p:sp>
    </p:spTree>
    <p:extLst>
      <p:ext uri="{BB962C8B-B14F-4D97-AF65-F5344CB8AC3E}">
        <p14:creationId xmlns:p14="http://schemas.microsoft.com/office/powerpoint/2010/main" val="25660514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a:spLocks noGrp="1" noRot="1" noChangeAspect="1"/>
          </p:cNvSpPr>
          <p:nvPr>
            <p:ph type="sldImg"/>
          </p:nvPr>
        </p:nvSpPr>
        <p:spPr>
          <a:prstGeom prst="rect">
            <a:avLst/>
          </a:prstGeom>
        </p:spPr>
        <p:txBody>
          <a:bodyPr/>
          <a:lstStyle/>
          <a:p>
            <a:pPr lvl="0"/>
            <a:endParaRPr/>
          </a:p>
        </p:txBody>
      </p:sp>
      <p:sp>
        <p:nvSpPr>
          <p:cNvPr id="52" name="Shape 52"/>
          <p:cNvSpPr>
            <a:spLocks noGrp="1"/>
          </p:cNvSpPr>
          <p:nvPr>
            <p:ph type="body" sz="quarter" idx="1"/>
          </p:nvPr>
        </p:nvSpPr>
        <p:spPr>
          <a:prstGeom prst="rect">
            <a:avLst/>
          </a:prstGeom>
        </p:spPr>
        <p:txBody>
          <a:bodyPr/>
          <a:lstStyle/>
          <a:p>
            <a:pPr marL="0" marR="0" lvl="0" indent="0" defTabSz="457200" eaLnBrk="1" fontAlgn="auto" latinLnBrk="0" hangingPunct="1">
              <a:lnSpc>
                <a:spcPct val="125000"/>
              </a:lnSpc>
              <a:spcBef>
                <a:spcPts val="0"/>
              </a:spcBef>
              <a:spcAft>
                <a:spcPts val="0"/>
              </a:spcAft>
              <a:buClrTx/>
              <a:buSzTx/>
              <a:buFontTx/>
              <a:buNone/>
              <a:tabLst/>
              <a:defRPr sz="1800"/>
            </a:pPr>
            <a:r>
              <a:rPr lang="en-US" dirty="0" smtClean="0"/>
              <a:t>I choose Incremental prototype as</a:t>
            </a:r>
            <a:r>
              <a:rPr lang="en-US" baseline="0" dirty="0" smtClean="0"/>
              <a:t> a life cycle model for my project. </a:t>
            </a:r>
            <a:r>
              <a:rPr lang="en-US" sz="1800" dirty="0" smtClean="0">
                <a:solidFill>
                  <a:srgbClr val="5E5E5E"/>
                </a:solidFill>
              </a:rPr>
              <a:t>The incremental model is a method of software development where the models is designed, implemented and testing incrementally until the product is finished</a:t>
            </a:r>
            <a:r>
              <a:rPr lang="en-US" sz="1800" dirty="0" smtClean="0">
                <a:solidFill>
                  <a:sysClr val="windowText" lastClr="000000"/>
                </a:solidFill>
              </a:rPr>
              <a:t>.</a:t>
            </a:r>
          </a:p>
          <a:p>
            <a:pPr marL="0" marR="0" lvl="0" indent="0" defTabSz="457200" eaLnBrk="1" fontAlgn="auto" latinLnBrk="0" hangingPunct="1">
              <a:lnSpc>
                <a:spcPct val="125000"/>
              </a:lnSpc>
              <a:spcBef>
                <a:spcPts val="0"/>
              </a:spcBef>
              <a:spcAft>
                <a:spcPts val="0"/>
              </a:spcAft>
              <a:buClrTx/>
              <a:buSzTx/>
              <a:buFontTx/>
              <a:buNone/>
              <a:tabLst/>
              <a:defRPr sz="1800"/>
            </a:pPr>
            <a:r>
              <a:rPr lang="en-US" sz="1800" dirty="0" smtClean="0">
                <a:effectLst/>
                <a:latin typeface="+mn-lt"/>
                <a:ea typeface="+mn-ea"/>
                <a:cs typeface="+mn-cs"/>
                <a:sym typeface="Avenir Roman"/>
              </a:rPr>
              <a:t>There are a</a:t>
            </a:r>
            <a:r>
              <a:rPr lang="en-US" sz="1800" baseline="0" dirty="0" smtClean="0">
                <a:effectLst/>
                <a:latin typeface="+mn-lt"/>
                <a:ea typeface="+mn-ea"/>
                <a:cs typeface="+mn-cs"/>
                <a:sym typeface="Avenir Roman"/>
              </a:rPr>
              <a:t> lot of new technology I used in this project such as </a:t>
            </a:r>
            <a:r>
              <a:rPr lang="en-US" sz="1800" baseline="0" dirty="0" err="1" smtClean="0">
                <a:effectLst/>
                <a:latin typeface="+mn-lt"/>
                <a:ea typeface="+mn-ea"/>
                <a:cs typeface="+mn-cs"/>
                <a:sym typeface="Avenir Roman"/>
              </a:rPr>
              <a:t>Django</a:t>
            </a:r>
            <a:r>
              <a:rPr lang="en-US" sz="1800" baseline="0" dirty="0" smtClean="0">
                <a:effectLst/>
                <a:latin typeface="+mn-lt"/>
                <a:ea typeface="+mn-ea"/>
                <a:cs typeface="+mn-cs"/>
                <a:sym typeface="Avenir Roman"/>
              </a:rPr>
              <a:t>, </a:t>
            </a:r>
            <a:r>
              <a:rPr lang="en-US" sz="1800" baseline="0" dirty="0" err="1" smtClean="0">
                <a:effectLst/>
                <a:latin typeface="+mn-lt"/>
                <a:ea typeface="+mn-ea"/>
                <a:cs typeface="+mn-cs"/>
                <a:sym typeface="Avenir Roman"/>
              </a:rPr>
              <a:t>Scrapy</a:t>
            </a:r>
            <a:r>
              <a:rPr lang="en-US" sz="1800" baseline="0" dirty="0" smtClean="0">
                <a:effectLst/>
                <a:latin typeface="+mn-lt"/>
                <a:ea typeface="+mn-ea"/>
                <a:cs typeface="+mn-cs"/>
                <a:sym typeface="Avenir Roman"/>
              </a:rPr>
              <a:t>, </a:t>
            </a:r>
            <a:r>
              <a:rPr lang="en-US" sz="1800" baseline="0" dirty="0" err="1" smtClean="0">
                <a:effectLst/>
                <a:latin typeface="+mn-lt"/>
                <a:ea typeface="+mn-ea"/>
                <a:cs typeface="+mn-cs"/>
                <a:sym typeface="Avenir Roman"/>
              </a:rPr>
              <a:t>MongoDB</a:t>
            </a:r>
            <a:r>
              <a:rPr lang="en-US" sz="1800" baseline="0" dirty="0" smtClean="0">
                <a:effectLst/>
                <a:latin typeface="+mn-lt"/>
                <a:ea typeface="+mn-ea"/>
                <a:cs typeface="+mn-cs"/>
                <a:sym typeface="Avenir Roman"/>
              </a:rPr>
              <a:t> and so on. </a:t>
            </a:r>
            <a:r>
              <a:rPr lang="en-US" sz="1800" dirty="0" smtClean="0">
                <a:solidFill>
                  <a:sysClr val="windowText" lastClr="000000"/>
                </a:solidFill>
              </a:rPr>
              <a:t>The reason why</a:t>
            </a:r>
            <a:r>
              <a:rPr lang="en-US" sz="1800" baseline="0" dirty="0" smtClean="0">
                <a:solidFill>
                  <a:sysClr val="windowText" lastClr="000000"/>
                </a:solidFill>
              </a:rPr>
              <a:t> I choose incremental prototype is the </a:t>
            </a:r>
            <a:r>
              <a:rPr lang="en-US" sz="1800" dirty="0" smtClean="0">
                <a:effectLst/>
                <a:latin typeface="+mn-lt"/>
                <a:ea typeface="+mn-ea"/>
                <a:cs typeface="+mn-cs"/>
                <a:sym typeface="Avenir Roman"/>
              </a:rPr>
              <a:t>uncertainty of the learning process for those new technology. </a:t>
            </a:r>
            <a:endParaRPr lang="en-US" sz="1800" dirty="0" smtClean="0">
              <a:solidFill>
                <a:srgbClr val="5E5E5E"/>
              </a:solidFill>
            </a:endParaRPr>
          </a:p>
        </p:txBody>
      </p:sp>
    </p:spTree>
    <p:extLst>
      <p:ext uri="{BB962C8B-B14F-4D97-AF65-F5344CB8AC3E}">
        <p14:creationId xmlns:p14="http://schemas.microsoft.com/office/powerpoint/2010/main" val="11801256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Shape 5"/>
          <p:cNvSpPr>
            <a:spLocks noGrp="1"/>
          </p:cNvSpPr>
          <p:nvPr>
            <p:ph type="title"/>
          </p:nvPr>
        </p:nvSpPr>
        <p:spPr>
          <a:xfrm>
            <a:off x="787400" y="1511300"/>
            <a:ext cx="11430000" cy="3810000"/>
          </a:xfrm>
          <a:prstGeom prst="rect">
            <a:avLst/>
          </a:prstGeom>
        </p:spPr>
        <p:txBody>
          <a:bodyPr anchor="b"/>
          <a:lstStyle>
            <a:lvl1pPr>
              <a:defRPr sz="7800">
                <a:solidFill>
                  <a:srgbClr val="276D6D"/>
                </a:solidFill>
                <a:effectLst>
                  <a:outerShdw blurRad="63500" dist="12700" dir="5400000" rotWithShape="0">
                    <a:srgbClr val="000000">
                      <a:alpha val="30000"/>
                    </a:srgbClr>
                  </a:outerShdw>
                </a:effectLst>
                <a:latin typeface="Baskerville"/>
                <a:ea typeface="Baskerville"/>
                <a:cs typeface="Baskerville"/>
                <a:sym typeface="Baskerville"/>
              </a:defRPr>
            </a:lvl1pPr>
          </a:lstStyle>
          <a:p>
            <a:pPr lvl="0">
              <a:defRPr sz="1800">
                <a:solidFill>
                  <a:srgbClr val="000000"/>
                </a:solidFill>
                <a:effectLst/>
              </a:defRPr>
            </a:pPr>
            <a:r>
              <a:rPr sz="7800">
                <a:solidFill>
                  <a:srgbClr val="276D6D"/>
                </a:solidFill>
                <a:effectLst>
                  <a:outerShdw blurRad="63500" dist="12700" dir="5400000" rotWithShape="0">
                    <a:srgbClr val="000000">
                      <a:alpha val="30000"/>
                    </a:srgbClr>
                  </a:outerShdw>
                </a:effectLst>
              </a:rPr>
              <a:t>Title Text</a:t>
            </a:r>
          </a:p>
        </p:txBody>
      </p:sp>
      <p:sp>
        <p:nvSpPr>
          <p:cNvPr id="6" name="Shape 6"/>
          <p:cNvSpPr>
            <a:spLocks noGrp="1"/>
          </p:cNvSpPr>
          <p:nvPr>
            <p:ph type="body" idx="1"/>
          </p:nvPr>
        </p:nvSpPr>
        <p:spPr>
          <a:xfrm>
            <a:off x="787400" y="5308600"/>
            <a:ext cx="11430000" cy="1447800"/>
          </a:xfrm>
          <a:prstGeom prst="rect">
            <a:avLst/>
          </a:prstGeom>
        </p:spPr>
        <p:txBody>
          <a:bodyPr anchor="t"/>
          <a:lstStyle>
            <a:lvl1pPr marL="0" indent="0" algn="ctr">
              <a:spcBef>
                <a:spcPts val="0"/>
              </a:spcBef>
              <a:buSzTx/>
              <a:buNone/>
              <a:defRPr sz="4000">
                <a:solidFill>
                  <a:srgbClr val="5E5E5E"/>
                </a:solidFill>
                <a:latin typeface="Hoefler Text"/>
                <a:ea typeface="Hoefler Text"/>
                <a:cs typeface="Hoefler Text"/>
                <a:sym typeface="Hoefler Text"/>
              </a:defRPr>
            </a:lvl1pPr>
            <a:lvl2pPr marL="0" indent="0" algn="ctr">
              <a:spcBef>
                <a:spcPts val="0"/>
              </a:spcBef>
              <a:buSzTx/>
              <a:buNone/>
              <a:defRPr sz="4000">
                <a:solidFill>
                  <a:srgbClr val="5E5E5E"/>
                </a:solidFill>
                <a:latin typeface="Hoefler Text"/>
                <a:ea typeface="Hoefler Text"/>
                <a:cs typeface="Hoefler Text"/>
                <a:sym typeface="Hoefler Text"/>
              </a:defRPr>
            </a:lvl2pPr>
            <a:lvl3pPr marL="0" indent="0" algn="ctr">
              <a:spcBef>
                <a:spcPts val="0"/>
              </a:spcBef>
              <a:buSzTx/>
              <a:buNone/>
              <a:defRPr sz="4000">
                <a:solidFill>
                  <a:srgbClr val="5E5E5E"/>
                </a:solidFill>
                <a:latin typeface="Hoefler Text"/>
                <a:ea typeface="Hoefler Text"/>
                <a:cs typeface="Hoefler Text"/>
                <a:sym typeface="Hoefler Text"/>
              </a:defRPr>
            </a:lvl3pPr>
            <a:lvl4pPr marL="0" indent="0" algn="ctr">
              <a:spcBef>
                <a:spcPts val="0"/>
              </a:spcBef>
              <a:buSzTx/>
              <a:buNone/>
              <a:defRPr sz="4000">
                <a:solidFill>
                  <a:srgbClr val="5E5E5E"/>
                </a:solidFill>
                <a:latin typeface="Hoefler Text"/>
                <a:ea typeface="Hoefler Text"/>
                <a:cs typeface="Hoefler Text"/>
                <a:sym typeface="Hoefler Text"/>
              </a:defRPr>
            </a:lvl4pPr>
            <a:lvl5pPr marL="0" indent="0" algn="ctr">
              <a:spcBef>
                <a:spcPts val="0"/>
              </a:spcBef>
              <a:buSzTx/>
              <a:buNone/>
              <a:defRPr sz="4000">
                <a:solidFill>
                  <a:srgbClr val="5E5E5E"/>
                </a:solidFill>
                <a:latin typeface="Hoefler Text"/>
                <a:ea typeface="Hoefler Text"/>
                <a:cs typeface="Hoefler Text"/>
                <a:sym typeface="Hoefler Text"/>
              </a:defRPr>
            </a:lvl5pPr>
          </a:lstStyle>
          <a:p>
            <a:pPr lvl="0">
              <a:defRPr sz="1800">
                <a:solidFill>
                  <a:srgbClr val="000000"/>
                </a:solidFill>
              </a:defRPr>
            </a:pPr>
            <a:r>
              <a:rPr sz="4000">
                <a:solidFill>
                  <a:srgbClr val="5E5E5E"/>
                </a:solidFill>
              </a:rPr>
              <a:t>Body Level One</a:t>
            </a:r>
          </a:p>
          <a:p>
            <a:pPr lvl="1">
              <a:defRPr sz="1800">
                <a:solidFill>
                  <a:srgbClr val="000000"/>
                </a:solidFill>
              </a:defRPr>
            </a:pPr>
            <a:r>
              <a:rPr sz="4000">
                <a:solidFill>
                  <a:srgbClr val="5E5E5E"/>
                </a:solidFill>
              </a:rPr>
              <a:t>Body Level Two</a:t>
            </a:r>
          </a:p>
          <a:p>
            <a:pPr lvl="2">
              <a:defRPr sz="1800">
                <a:solidFill>
                  <a:srgbClr val="000000"/>
                </a:solidFill>
              </a:defRPr>
            </a:pPr>
            <a:r>
              <a:rPr sz="4000">
                <a:solidFill>
                  <a:srgbClr val="5E5E5E"/>
                </a:solidFill>
              </a:rPr>
              <a:t>Body Level Three</a:t>
            </a:r>
          </a:p>
          <a:p>
            <a:pPr lvl="3">
              <a:defRPr sz="1800">
                <a:solidFill>
                  <a:srgbClr val="000000"/>
                </a:solidFill>
              </a:defRPr>
            </a:pPr>
            <a:r>
              <a:rPr sz="4000">
                <a:solidFill>
                  <a:srgbClr val="5E5E5E"/>
                </a:solidFill>
              </a:rPr>
              <a:t>Body Level Four</a:t>
            </a:r>
          </a:p>
          <a:p>
            <a:pPr lvl="4">
              <a:defRPr sz="1800">
                <a:solidFill>
                  <a:srgbClr val="000000"/>
                </a:solidFill>
              </a:defRPr>
            </a:pPr>
            <a:r>
              <a:rPr sz="4000">
                <a:solidFill>
                  <a:srgbClr val="5E5E5E"/>
                </a:solidFill>
              </a:rPr>
              <a:t>Body Level Five</a:t>
            </a: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Shape 11"/>
          <p:cNvSpPr>
            <a:spLocks noGrp="1"/>
          </p:cNvSpPr>
          <p:nvPr>
            <p:ph type="title"/>
          </p:nvPr>
        </p:nvSpPr>
        <p:spPr>
          <a:xfrm>
            <a:off x="787400" y="3657600"/>
            <a:ext cx="11430000" cy="2438400"/>
          </a:xfrm>
          <a:prstGeom prst="rect">
            <a:avLst/>
          </a:prstGeom>
        </p:spPr>
        <p:txBody>
          <a:bodyPr/>
          <a:lstStyle>
            <a:lvl1pPr>
              <a:defRPr sz="7800">
                <a:solidFill>
                  <a:srgbClr val="767367"/>
                </a:solidFill>
                <a:effectLst>
                  <a:outerShdw blurRad="63500" dist="12700" dir="5400000" rotWithShape="0">
                    <a:srgbClr val="000000">
                      <a:alpha val="30000"/>
                    </a:srgbClr>
                  </a:outerShdw>
                </a:effectLst>
                <a:latin typeface="Baskerville"/>
                <a:ea typeface="Baskerville"/>
                <a:cs typeface="Baskerville"/>
                <a:sym typeface="Baskerville"/>
              </a:defRPr>
            </a:lvl1p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Title Text</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 name="Shape 13"/>
          <p:cNvSpPr>
            <a:spLocks noGrp="1"/>
          </p:cNvSpPr>
          <p:nvPr>
            <p:ph type="title"/>
          </p:nvPr>
        </p:nvSpPr>
        <p:spPr>
          <a:xfrm>
            <a:off x="457200" y="0"/>
            <a:ext cx="5600700" cy="4711700"/>
          </a:xfrm>
          <a:prstGeom prst="rect">
            <a:avLst/>
          </a:prstGeom>
        </p:spPr>
        <p:txBody>
          <a:bodyPr anchor="b"/>
          <a:lstStyle>
            <a:lvl1pPr>
              <a:defRPr sz="7800">
                <a:solidFill>
                  <a:srgbClr val="767367"/>
                </a:solidFill>
                <a:effectLst>
                  <a:outerShdw blurRad="63500" dist="12700" dir="5400000" rotWithShape="0">
                    <a:srgbClr val="000000">
                      <a:alpha val="30000"/>
                    </a:srgbClr>
                  </a:outerShdw>
                </a:effectLst>
                <a:latin typeface="Baskerville"/>
                <a:ea typeface="Baskerville"/>
                <a:cs typeface="Baskerville"/>
                <a:sym typeface="Baskerville"/>
              </a:defRPr>
            </a:lvl1p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Title Text</a:t>
            </a:r>
          </a:p>
        </p:txBody>
      </p:sp>
      <p:sp>
        <p:nvSpPr>
          <p:cNvPr id="14" name="Shape 14"/>
          <p:cNvSpPr>
            <a:spLocks noGrp="1"/>
          </p:cNvSpPr>
          <p:nvPr>
            <p:ph type="body" idx="1"/>
          </p:nvPr>
        </p:nvSpPr>
        <p:spPr>
          <a:xfrm>
            <a:off x="457200" y="4851400"/>
            <a:ext cx="5600700" cy="4902200"/>
          </a:xfrm>
          <a:prstGeom prst="rect">
            <a:avLst/>
          </a:prstGeom>
        </p:spPr>
        <p:txBody>
          <a:bodyPr anchor="t"/>
          <a:lstStyle>
            <a:lvl1pPr marL="0" indent="0" algn="ctr">
              <a:spcBef>
                <a:spcPts val="0"/>
              </a:spcBef>
              <a:buSzTx/>
              <a:buNone/>
              <a:defRPr sz="4000">
                <a:solidFill>
                  <a:srgbClr val="5E5E5E"/>
                </a:solidFill>
                <a:latin typeface="Hoefler Text"/>
                <a:ea typeface="Hoefler Text"/>
                <a:cs typeface="Hoefler Text"/>
                <a:sym typeface="Hoefler Text"/>
              </a:defRPr>
            </a:lvl1pPr>
            <a:lvl2pPr marL="0" indent="0" algn="ctr">
              <a:spcBef>
                <a:spcPts val="0"/>
              </a:spcBef>
              <a:buSzTx/>
              <a:buNone/>
              <a:defRPr sz="4000">
                <a:solidFill>
                  <a:srgbClr val="5E5E5E"/>
                </a:solidFill>
                <a:latin typeface="Hoefler Text"/>
                <a:ea typeface="Hoefler Text"/>
                <a:cs typeface="Hoefler Text"/>
                <a:sym typeface="Hoefler Text"/>
              </a:defRPr>
            </a:lvl2pPr>
            <a:lvl3pPr marL="0" indent="0" algn="ctr">
              <a:spcBef>
                <a:spcPts val="0"/>
              </a:spcBef>
              <a:buSzTx/>
              <a:buNone/>
              <a:defRPr sz="4000">
                <a:solidFill>
                  <a:srgbClr val="5E5E5E"/>
                </a:solidFill>
                <a:latin typeface="Hoefler Text"/>
                <a:ea typeface="Hoefler Text"/>
                <a:cs typeface="Hoefler Text"/>
                <a:sym typeface="Hoefler Text"/>
              </a:defRPr>
            </a:lvl3pPr>
            <a:lvl4pPr marL="0" indent="0" algn="ctr">
              <a:spcBef>
                <a:spcPts val="0"/>
              </a:spcBef>
              <a:buSzTx/>
              <a:buNone/>
              <a:defRPr sz="4000">
                <a:solidFill>
                  <a:srgbClr val="5E5E5E"/>
                </a:solidFill>
                <a:latin typeface="Hoefler Text"/>
                <a:ea typeface="Hoefler Text"/>
                <a:cs typeface="Hoefler Text"/>
                <a:sym typeface="Hoefler Text"/>
              </a:defRPr>
            </a:lvl4pPr>
            <a:lvl5pPr marL="0" indent="0" algn="ctr">
              <a:spcBef>
                <a:spcPts val="0"/>
              </a:spcBef>
              <a:buSzTx/>
              <a:buNone/>
              <a:defRPr sz="4000">
                <a:solidFill>
                  <a:srgbClr val="5E5E5E"/>
                </a:solidFill>
                <a:latin typeface="Hoefler Text"/>
                <a:ea typeface="Hoefler Text"/>
                <a:cs typeface="Hoefler Text"/>
                <a:sym typeface="Hoefler Text"/>
              </a:defRPr>
            </a:lvl5pPr>
          </a:lstStyle>
          <a:p>
            <a:pPr lvl="0">
              <a:defRPr sz="1800">
                <a:solidFill>
                  <a:srgbClr val="000000"/>
                </a:solidFill>
              </a:defRPr>
            </a:pPr>
            <a:r>
              <a:rPr sz="4000">
                <a:solidFill>
                  <a:srgbClr val="5E5E5E"/>
                </a:solidFill>
              </a:rPr>
              <a:t>Body Level One</a:t>
            </a:r>
          </a:p>
          <a:p>
            <a:pPr lvl="1">
              <a:defRPr sz="1800">
                <a:solidFill>
                  <a:srgbClr val="000000"/>
                </a:solidFill>
              </a:defRPr>
            </a:pPr>
            <a:r>
              <a:rPr sz="4000">
                <a:solidFill>
                  <a:srgbClr val="5E5E5E"/>
                </a:solidFill>
              </a:rPr>
              <a:t>Body Level Two</a:t>
            </a:r>
          </a:p>
          <a:p>
            <a:pPr lvl="2">
              <a:defRPr sz="1800">
                <a:solidFill>
                  <a:srgbClr val="000000"/>
                </a:solidFill>
              </a:defRPr>
            </a:pPr>
            <a:r>
              <a:rPr sz="4000">
                <a:solidFill>
                  <a:srgbClr val="5E5E5E"/>
                </a:solidFill>
              </a:rPr>
              <a:t>Body Level Three</a:t>
            </a:r>
          </a:p>
          <a:p>
            <a:pPr lvl="3">
              <a:defRPr sz="1800">
                <a:solidFill>
                  <a:srgbClr val="000000"/>
                </a:solidFill>
              </a:defRPr>
            </a:pPr>
            <a:r>
              <a:rPr sz="4000">
                <a:solidFill>
                  <a:srgbClr val="5E5E5E"/>
                </a:solidFill>
              </a:rPr>
              <a:t>Body Level Four</a:t>
            </a:r>
          </a:p>
          <a:p>
            <a:pPr lvl="4">
              <a:defRPr sz="1800">
                <a:solidFill>
                  <a:srgbClr val="000000"/>
                </a:solidFill>
              </a:defRPr>
            </a:pPr>
            <a:r>
              <a:rPr sz="4000">
                <a:solidFill>
                  <a:srgbClr val="5E5E5E"/>
                </a:solidFill>
              </a:rPr>
              <a:t>Body Level Five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 name="Shape 16"/>
          <p:cNvSpPr>
            <a:spLocks noGrp="1"/>
          </p:cNvSpPr>
          <p:nvPr>
            <p:ph type="title"/>
          </p:nvPr>
        </p:nvSpPr>
        <p:spPr>
          <a:xfrm>
            <a:off x="787400" y="6777"/>
            <a:ext cx="11430000" cy="2932846"/>
          </a:xfrm>
          <a:prstGeom prst="rect">
            <a:avLst/>
          </a:prstGeom>
        </p:spPr>
        <p:txBody>
          <a:bodyPr/>
          <a:lstStyle>
            <a:lvl1pPr>
              <a:defRPr sz="7800">
                <a:solidFill>
                  <a:srgbClr val="767367"/>
                </a:solidFill>
                <a:effectLst>
                  <a:outerShdw blurRad="63500" dist="12700" dir="5400000" rotWithShape="0">
                    <a:srgbClr val="000000">
                      <a:alpha val="30000"/>
                    </a:srgbClr>
                  </a:outerShdw>
                </a:effectLst>
                <a:latin typeface="Baskerville"/>
                <a:ea typeface="Baskerville"/>
                <a:cs typeface="Baskerville"/>
                <a:sym typeface="Baskerville"/>
              </a:defRPr>
            </a:lvl1p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Title Text</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 name="Shape 18"/>
          <p:cNvSpPr>
            <a:spLocks noGrp="1"/>
          </p:cNvSpPr>
          <p:nvPr>
            <p:ph type="title"/>
          </p:nvPr>
        </p:nvSpPr>
        <p:spPr>
          <a:xfrm>
            <a:off x="787400" y="240861"/>
            <a:ext cx="11430000" cy="2464677"/>
          </a:xfrm>
          <a:prstGeom prst="rect">
            <a:avLst/>
          </a:prstGeom>
        </p:spPr>
        <p:txBody>
          <a:bodyPr/>
          <a:lstStyle>
            <a:lvl1pPr>
              <a:defRPr sz="7800">
                <a:solidFill>
                  <a:srgbClr val="767367"/>
                </a:solidFill>
                <a:effectLst>
                  <a:outerShdw blurRad="63500" dist="12700" dir="5400000" rotWithShape="0">
                    <a:srgbClr val="000000">
                      <a:alpha val="30000"/>
                    </a:srgbClr>
                  </a:outerShdw>
                </a:effectLst>
                <a:latin typeface="Baskerville"/>
                <a:ea typeface="Baskerville"/>
                <a:cs typeface="Baskerville"/>
                <a:sym typeface="Baskerville"/>
              </a:defRPr>
            </a:lvl1p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Title Text</a:t>
            </a:r>
          </a:p>
        </p:txBody>
      </p:sp>
      <p:sp>
        <p:nvSpPr>
          <p:cNvPr id="19" name="Shape 19"/>
          <p:cNvSpPr>
            <a:spLocks noGrp="1"/>
          </p:cNvSpPr>
          <p:nvPr>
            <p:ph type="body" idx="1"/>
          </p:nvPr>
        </p:nvSpPr>
        <p:spPr>
          <a:xfrm>
            <a:off x="787400" y="2705536"/>
            <a:ext cx="11430000" cy="5841128"/>
          </a:xfrm>
          <a:prstGeom prst="rect">
            <a:avLst/>
          </a:prstGeom>
        </p:spPr>
        <p:txBody>
          <a:bodyPr/>
          <a:lstStyle>
            <a:lvl1pPr marL="393700" indent="-393700">
              <a:spcBef>
                <a:spcPts val="3600"/>
              </a:spcBef>
              <a:buSzPct val="50000"/>
              <a:buBlip>
                <a:blip r:embed="rId3"/>
              </a:buBlip>
              <a:defRPr sz="3600">
                <a:solidFill>
                  <a:srgbClr val="5E5E5E"/>
                </a:solidFill>
                <a:latin typeface="Hoefler Text"/>
                <a:ea typeface="Hoefler Text"/>
                <a:cs typeface="Hoefler Text"/>
                <a:sym typeface="Hoefler Text"/>
              </a:defRPr>
            </a:lvl1pPr>
            <a:lvl2pPr marL="787400" indent="-393700">
              <a:spcBef>
                <a:spcPts val="3600"/>
              </a:spcBef>
              <a:buSzPct val="50000"/>
              <a:buBlip>
                <a:blip r:embed="rId3"/>
              </a:buBlip>
              <a:defRPr sz="3600">
                <a:solidFill>
                  <a:srgbClr val="5E5E5E"/>
                </a:solidFill>
                <a:latin typeface="Hoefler Text"/>
                <a:ea typeface="Hoefler Text"/>
                <a:cs typeface="Hoefler Text"/>
                <a:sym typeface="Hoefler Text"/>
              </a:defRPr>
            </a:lvl2pPr>
            <a:lvl3pPr marL="1181100" indent="-393700">
              <a:spcBef>
                <a:spcPts val="3600"/>
              </a:spcBef>
              <a:buSzPct val="50000"/>
              <a:buBlip>
                <a:blip r:embed="rId3"/>
              </a:buBlip>
              <a:defRPr sz="3600">
                <a:solidFill>
                  <a:srgbClr val="5E5E5E"/>
                </a:solidFill>
                <a:latin typeface="Hoefler Text"/>
                <a:ea typeface="Hoefler Text"/>
                <a:cs typeface="Hoefler Text"/>
                <a:sym typeface="Hoefler Text"/>
              </a:defRPr>
            </a:lvl3pPr>
            <a:lvl4pPr marL="1574800" indent="-393700">
              <a:spcBef>
                <a:spcPts val="3600"/>
              </a:spcBef>
              <a:buSzPct val="50000"/>
              <a:buBlip>
                <a:blip r:embed="rId3"/>
              </a:buBlip>
              <a:defRPr sz="3600">
                <a:solidFill>
                  <a:srgbClr val="5E5E5E"/>
                </a:solidFill>
                <a:latin typeface="Hoefler Text"/>
                <a:ea typeface="Hoefler Text"/>
                <a:cs typeface="Hoefler Text"/>
                <a:sym typeface="Hoefler Text"/>
              </a:defRPr>
            </a:lvl4pPr>
            <a:lvl5pPr marL="1968500" indent="-393700">
              <a:spcBef>
                <a:spcPts val="3600"/>
              </a:spcBef>
              <a:buSzPct val="50000"/>
              <a:buBlip>
                <a:blip r:embed="rId3"/>
              </a:buBlip>
              <a:defRPr sz="3600">
                <a:solidFill>
                  <a:srgbClr val="5E5E5E"/>
                </a:solidFill>
                <a:latin typeface="Hoefler Text"/>
                <a:ea typeface="Hoefler Text"/>
                <a:cs typeface="Hoefler Text"/>
                <a:sym typeface="Hoefler Text"/>
              </a:defRPr>
            </a:lvl5pPr>
          </a:lstStyle>
          <a:p>
            <a:pPr lvl="0">
              <a:defRPr sz="1800">
                <a:solidFill>
                  <a:srgbClr val="000000"/>
                </a:solidFill>
              </a:defRPr>
            </a:pPr>
            <a:r>
              <a:rPr sz="3600">
                <a:solidFill>
                  <a:srgbClr val="5E5E5E"/>
                </a:solidFill>
              </a:rPr>
              <a:t>Body Level One</a:t>
            </a:r>
          </a:p>
          <a:p>
            <a:pPr lvl="1">
              <a:defRPr sz="1800">
                <a:solidFill>
                  <a:srgbClr val="000000"/>
                </a:solidFill>
              </a:defRPr>
            </a:pPr>
            <a:r>
              <a:rPr sz="3600">
                <a:solidFill>
                  <a:srgbClr val="5E5E5E"/>
                </a:solidFill>
              </a:rPr>
              <a:t>Body Level Two</a:t>
            </a:r>
          </a:p>
          <a:p>
            <a:pPr lvl="2">
              <a:defRPr sz="1800">
                <a:solidFill>
                  <a:srgbClr val="000000"/>
                </a:solidFill>
              </a:defRPr>
            </a:pPr>
            <a:r>
              <a:rPr sz="3600">
                <a:solidFill>
                  <a:srgbClr val="5E5E5E"/>
                </a:solidFill>
              </a:rPr>
              <a:t>Body Level Three</a:t>
            </a:r>
          </a:p>
          <a:p>
            <a:pPr lvl="3">
              <a:defRPr sz="1800">
                <a:solidFill>
                  <a:srgbClr val="000000"/>
                </a:solidFill>
              </a:defRPr>
            </a:pPr>
            <a:r>
              <a:rPr sz="3600">
                <a:solidFill>
                  <a:srgbClr val="5E5E5E"/>
                </a:solidFill>
              </a:rPr>
              <a:t>Body Level Four</a:t>
            </a:r>
          </a:p>
          <a:p>
            <a:pPr lvl="4">
              <a:defRPr sz="1800">
                <a:solidFill>
                  <a:srgbClr val="000000"/>
                </a:solidFill>
              </a:defRPr>
            </a:pPr>
            <a:r>
              <a:rPr sz="3600">
                <a:solidFill>
                  <a:srgbClr val="5E5E5E"/>
                </a:solidFill>
              </a:rPr>
              <a:t>Body Level Five</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4" name="Shape 24"/>
          <p:cNvSpPr>
            <a:spLocks noGrp="1"/>
          </p:cNvSpPr>
          <p:nvPr>
            <p:ph type="body" idx="1"/>
          </p:nvPr>
        </p:nvSpPr>
        <p:spPr>
          <a:xfrm>
            <a:off x="787400" y="1257300"/>
            <a:ext cx="11430000" cy="7239000"/>
          </a:xfrm>
          <a:prstGeom prst="rect">
            <a:avLst/>
          </a:prstGeom>
        </p:spPr>
        <p:txBody>
          <a:bodyPr/>
          <a:lstStyle>
            <a:lvl1pPr marL="393700" indent="-393700">
              <a:spcBef>
                <a:spcPts val="3600"/>
              </a:spcBef>
              <a:buSzPct val="50000"/>
              <a:buBlip>
                <a:blip r:embed="rId3"/>
              </a:buBlip>
              <a:defRPr sz="3600">
                <a:solidFill>
                  <a:srgbClr val="5E5E5E"/>
                </a:solidFill>
                <a:latin typeface="Hoefler Text"/>
                <a:ea typeface="Hoefler Text"/>
                <a:cs typeface="Hoefler Text"/>
                <a:sym typeface="Hoefler Text"/>
              </a:defRPr>
            </a:lvl1pPr>
            <a:lvl2pPr marL="787400" indent="-393700">
              <a:spcBef>
                <a:spcPts val="3600"/>
              </a:spcBef>
              <a:buSzPct val="50000"/>
              <a:buBlip>
                <a:blip r:embed="rId3"/>
              </a:buBlip>
              <a:defRPr sz="3600">
                <a:solidFill>
                  <a:srgbClr val="5E5E5E"/>
                </a:solidFill>
                <a:latin typeface="Hoefler Text"/>
                <a:ea typeface="Hoefler Text"/>
                <a:cs typeface="Hoefler Text"/>
                <a:sym typeface="Hoefler Text"/>
              </a:defRPr>
            </a:lvl2pPr>
            <a:lvl3pPr marL="1181100" indent="-393700">
              <a:spcBef>
                <a:spcPts val="3600"/>
              </a:spcBef>
              <a:buSzPct val="50000"/>
              <a:buBlip>
                <a:blip r:embed="rId3"/>
              </a:buBlip>
              <a:defRPr sz="3600">
                <a:solidFill>
                  <a:srgbClr val="5E5E5E"/>
                </a:solidFill>
                <a:latin typeface="Hoefler Text"/>
                <a:ea typeface="Hoefler Text"/>
                <a:cs typeface="Hoefler Text"/>
                <a:sym typeface="Hoefler Text"/>
              </a:defRPr>
            </a:lvl3pPr>
            <a:lvl4pPr marL="1574800" indent="-393700">
              <a:spcBef>
                <a:spcPts val="3600"/>
              </a:spcBef>
              <a:buSzPct val="50000"/>
              <a:buBlip>
                <a:blip r:embed="rId3"/>
              </a:buBlip>
              <a:defRPr sz="3600">
                <a:solidFill>
                  <a:srgbClr val="5E5E5E"/>
                </a:solidFill>
                <a:latin typeface="Hoefler Text"/>
                <a:ea typeface="Hoefler Text"/>
                <a:cs typeface="Hoefler Text"/>
                <a:sym typeface="Hoefler Text"/>
              </a:defRPr>
            </a:lvl4pPr>
            <a:lvl5pPr marL="1968500" indent="-393700">
              <a:spcBef>
                <a:spcPts val="3600"/>
              </a:spcBef>
              <a:buSzPct val="50000"/>
              <a:buBlip>
                <a:blip r:embed="rId3"/>
              </a:buBlip>
              <a:defRPr sz="3600">
                <a:solidFill>
                  <a:srgbClr val="5E5E5E"/>
                </a:solidFill>
                <a:latin typeface="Hoefler Text"/>
                <a:ea typeface="Hoefler Text"/>
                <a:cs typeface="Hoefler Text"/>
                <a:sym typeface="Hoefler Text"/>
              </a:defRPr>
            </a:lvl5pPr>
          </a:lstStyle>
          <a:p>
            <a:pPr lvl="0">
              <a:defRPr sz="1800">
                <a:solidFill>
                  <a:srgbClr val="000000"/>
                </a:solidFill>
              </a:defRPr>
            </a:pPr>
            <a:r>
              <a:rPr sz="3600">
                <a:solidFill>
                  <a:srgbClr val="5E5E5E"/>
                </a:solidFill>
              </a:rPr>
              <a:t>Body Level One</a:t>
            </a:r>
          </a:p>
          <a:p>
            <a:pPr lvl="1">
              <a:defRPr sz="1800">
                <a:solidFill>
                  <a:srgbClr val="000000"/>
                </a:solidFill>
              </a:defRPr>
            </a:pPr>
            <a:r>
              <a:rPr sz="3600">
                <a:solidFill>
                  <a:srgbClr val="5E5E5E"/>
                </a:solidFill>
              </a:rPr>
              <a:t>Body Level Two</a:t>
            </a:r>
          </a:p>
          <a:p>
            <a:pPr lvl="2">
              <a:defRPr sz="1800">
                <a:solidFill>
                  <a:srgbClr val="000000"/>
                </a:solidFill>
              </a:defRPr>
            </a:pPr>
            <a:r>
              <a:rPr sz="3600">
                <a:solidFill>
                  <a:srgbClr val="5E5E5E"/>
                </a:solidFill>
              </a:rPr>
              <a:t>Body Level Three</a:t>
            </a:r>
          </a:p>
          <a:p>
            <a:pPr lvl="3">
              <a:defRPr sz="1800">
                <a:solidFill>
                  <a:srgbClr val="000000"/>
                </a:solidFill>
              </a:defRPr>
            </a:pPr>
            <a:r>
              <a:rPr sz="3600">
                <a:solidFill>
                  <a:srgbClr val="5E5E5E"/>
                </a:solidFill>
              </a:rPr>
              <a:t>Body Level Four</a:t>
            </a:r>
          </a:p>
          <a:p>
            <a:pPr lvl="4">
              <a:defRPr sz="1800">
                <a:solidFill>
                  <a:srgbClr val="000000"/>
                </a:solidFill>
              </a:defRPr>
            </a:pPr>
            <a:r>
              <a:rPr sz="3600">
                <a:solidFill>
                  <a:srgbClr val="5E5E5E"/>
                </a:solidFill>
              </a:rPr>
              <a:t>Body Level Five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30" name="Shape 30"/>
          <p:cNvSpPr>
            <a:spLocks noGrp="1"/>
          </p:cNvSpPr>
          <p:nvPr>
            <p:ph type="title"/>
          </p:nvPr>
        </p:nvSpPr>
        <p:spPr>
          <a:prstGeom prst="rect">
            <a:avLst/>
          </a:prstGeom>
        </p:spPr>
        <p:txBody>
          <a:bodyPr/>
          <a:lstStyle/>
          <a:p>
            <a:pPr lvl="0">
              <a:defRPr sz="1800">
                <a:solidFill>
                  <a:srgbClr val="000000"/>
                </a:solidFill>
              </a:defRPr>
            </a:pPr>
            <a:r>
              <a:rPr sz="8000">
                <a:solidFill>
                  <a:srgbClr val="FFFFFF"/>
                </a:solidFill>
              </a:rPr>
              <a:t>Title Text</a:t>
            </a:r>
          </a:p>
        </p:txBody>
      </p:sp>
      <p:sp>
        <p:nvSpPr>
          <p:cNvPr id="31" name="Shape 31"/>
          <p:cNvSpPr>
            <a:spLocks noGrp="1"/>
          </p:cNvSpPr>
          <p:nvPr>
            <p:ph type="body" idx="1"/>
          </p:nvPr>
        </p:nvSpPr>
        <p:spPr>
          <a:prstGeom prst="rect">
            <a:avLst/>
          </a:prstGeom>
        </p:spPr>
        <p:txBody>
          <a:bodyPr/>
          <a:lstStyle/>
          <a:p>
            <a:pPr lvl="0">
              <a:defRPr sz="1800">
                <a:solidFill>
                  <a:srgbClr val="000000"/>
                </a:solidFill>
              </a:defRPr>
            </a:pPr>
            <a:r>
              <a:rPr sz="3800">
                <a:solidFill>
                  <a:srgbClr val="FFFFFF"/>
                </a:solidFill>
              </a:rPr>
              <a:t>Body Level One</a:t>
            </a:r>
          </a:p>
          <a:p>
            <a:pPr lvl="1">
              <a:defRPr sz="1800">
                <a:solidFill>
                  <a:srgbClr val="000000"/>
                </a:solidFill>
              </a:defRPr>
            </a:pPr>
            <a:r>
              <a:rPr sz="3800">
                <a:solidFill>
                  <a:srgbClr val="FFFFFF"/>
                </a:solidFill>
              </a:rPr>
              <a:t>Body Level Two</a:t>
            </a:r>
          </a:p>
          <a:p>
            <a:pPr lvl="2">
              <a:defRPr sz="1800">
                <a:solidFill>
                  <a:srgbClr val="000000"/>
                </a:solidFill>
              </a:defRPr>
            </a:pPr>
            <a:r>
              <a:rPr sz="3800">
                <a:solidFill>
                  <a:srgbClr val="FFFFFF"/>
                </a:solidFill>
              </a:rPr>
              <a:t>Body Level Three</a:t>
            </a:r>
          </a:p>
          <a:p>
            <a:pPr lvl="3">
              <a:defRPr sz="1800">
                <a:solidFill>
                  <a:srgbClr val="000000"/>
                </a:solidFill>
              </a:defRPr>
            </a:pPr>
            <a:r>
              <a:rPr sz="3800">
                <a:solidFill>
                  <a:srgbClr val="FFFFFF"/>
                </a:solidFill>
              </a:rPr>
              <a:t>Body Level Four</a:t>
            </a:r>
          </a:p>
          <a:p>
            <a:pPr lvl="4">
              <a:defRPr sz="1800">
                <a:solidFill>
                  <a:srgbClr val="000000"/>
                </a:solidFill>
              </a:defRPr>
            </a:pPr>
            <a:r>
              <a:rPr sz="3800">
                <a:solidFill>
                  <a:srgbClr val="FFFFFF"/>
                </a:solidFill>
              </a:rPr>
              <a:t>Body Level Five</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1"/>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386281"/>
            <a:ext cx="11099800" cy="2161139"/>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a:bodyPr>
          <a:lstStyle/>
          <a:p>
            <a:pPr lvl="0">
              <a:defRPr sz="1800">
                <a:solidFill>
                  <a:srgbClr val="000000"/>
                </a:solidFill>
              </a:defRPr>
            </a:pPr>
            <a:r>
              <a:rPr sz="8000">
                <a:solidFill>
                  <a:srgbClr val="FFFFFF"/>
                </a:solidFill>
              </a:rPr>
              <a:t>Title Text</a:t>
            </a:r>
          </a:p>
        </p:txBody>
      </p:sp>
      <p:sp>
        <p:nvSpPr>
          <p:cNvPr id="3" name="Shape 3"/>
          <p:cNvSpPr>
            <a:spLocks noGrp="1"/>
          </p:cNvSpPr>
          <p:nvPr>
            <p:ph type="body" idx="1"/>
          </p:nvPr>
        </p:nvSpPr>
        <p:spPr>
          <a:xfrm>
            <a:off x="952500" y="2547417"/>
            <a:ext cx="11099800" cy="6373266"/>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a:bodyPr>
          <a:lstStyle/>
          <a:p>
            <a:pPr lvl="0">
              <a:defRPr sz="1800">
                <a:solidFill>
                  <a:srgbClr val="000000"/>
                </a:solidFill>
              </a:defRPr>
            </a:pPr>
            <a:r>
              <a:rPr sz="3800">
                <a:solidFill>
                  <a:srgbClr val="FFFFFF"/>
                </a:solidFill>
              </a:rPr>
              <a:t>Body Level One</a:t>
            </a:r>
          </a:p>
          <a:p>
            <a:pPr lvl="1">
              <a:defRPr sz="1800">
                <a:solidFill>
                  <a:srgbClr val="000000"/>
                </a:solidFill>
              </a:defRPr>
            </a:pPr>
            <a:r>
              <a:rPr sz="3800">
                <a:solidFill>
                  <a:srgbClr val="FFFFFF"/>
                </a:solidFill>
              </a:rPr>
              <a:t>Body Level Two</a:t>
            </a:r>
          </a:p>
          <a:p>
            <a:pPr lvl="2">
              <a:defRPr sz="1800">
                <a:solidFill>
                  <a:srgbClr val="000000"/>
                </a:solidFill>
              </a:defRPr>
            </a:pPr>
            <a:r>
              <a:rPr sz="3800">
                <a:solidFill>
                  <a:srgbClr val="FFFFFF"/>
                </a:solidFill>
              </a:rPr>
              <a:t>Body Level Three</a:t>
            </a:r>
          </a:p>
          <a:p>
            <a:pPr lvl="3">
              <a:defRPr sz="1800">
                <a:solidFill>
                  <a:srgbClr val="000000"/>
                </a:solidFill>
              </a:defRPr>
            </a:pPr>
            <a:r>
              <a:rPr sz="3800">
                <a:solidFill>
                  <a:srgbClr val="FFFFFF"/>
                </a:solidFill>
              </a:rPr>
              <a:t>Body Level Four</a:t>
            </a:r>
          </a:p>
          <a:p>
            <a:pPr lvl="4">
              <a:defRPr sz="1800">
                <a:solidFill>
                  <a:srgbClr val="000000"/>
                </a:solidFill>
              </a:defRPr>
            </a:pPr>
            <a:r>
              <a:rPr sz="3800">
                <a:solidFill>
                  <a:srgbClr val="FFFFFF"/>
                </a:solidFill>
              </a:rP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6" r:id="rId6"/>
    <p:sldLayoutId id="2147483658" r:id="rId7"/>
    <p:sldLayoutId id="2147483660" r:id="rId8"/>
    <p:sldLayoutId id="2147483661" r:id="rId9"/>
  </p:sldLayoutIdLst>
  <p:transition spd="med"/>
  <p:txStyles>
    <p:titleStyle>
      <a:lvl1pPr algn="ctr" defTabSz="584200">
        <a:defRPr sz="8000">
          <a:solidFill>
            <a:srgbClr val="FFFFFF"/>
          </a:solidFill>
          <a:latin typeface="Helvetica Light"/>
          <a:ea typeface="Helvetica Light"/>
          <a:cs typeface="Helvetica Light"/>
          <a:sym typeface="Helvetica Light"/>
        </a:defRPr>
      </a:lvl1pPr>
      <a:lvl2pPr algn="ctr" defTabSz="584200">
        <a:defRPr sz="8000">
          <a:solidFill>
            <a:srgbClr val="FFFFFF"/>
          </a:solidFill>
          <a:latin typeface="Helvetica Light"/>
          <a:ea typeface="Helvetica Light"/>
          <a:cs typeface="Helvetica Light"/>
          <a:sym typeface="Helvetica Light"/>
        </a:defRPr>
      </a:lvl2pPr>
      <a:lvl3pPr algn="ctr" defTabSz="584200">
        <a:defRPr sz="8000">
          <a:solidFill>
            <a:srgbClr val="FFFFFF"/>
          </a:solidFill>
          <a:latin typeface="Helvetica Light"/>
          <a:ea typeface="Helvetica Light"/>
          <a:cs typeface="Helvetica Light"/>
          <a:sym typeface="Helvetica Light"/>
        </a:defRPr>
      </a:lvl3pPr>
      <a:lvl4pPr algn="ctr" defTabSz="584200">
        <a:defRPr sz="8000">
          <a:solidFill>
            <a:srgbClr val="FFFFFF"/>
          </a:solidFill>
          <a:latin typeface="Helvetica Light"/>
          <a:ea typeface="Helvetica Light"/>
          <a:cs typeface="Helvetica Light"/>
          <a:sym typeface="Helvetica Light"/>
        </a:defRPr>
      </a:lvl4pPr>
      <a:lvl5pPr algn="ctr" defTabSz="584200">
        <a:defRPr sz="8000">
          <a:solidFill>
            <a:srgbClr val="FFFFFF"/>
          </a:solidFill>
          <a:latin typeface="Helvetica Light"/>
          <a:ea typeface="Helvetica Light"/>
          <a:cs typeface="Helvetica Light"/>
          <a:sym typeface="Helvetica Light"/>
        </a:defRPr>
      </a:lvl5pPr>
      <a:lvl6pPr algn="ctr" defTabSz="584200">
        <a:defRPr sz="8000">
          <a:solidFill>
            <a:srgbClr val="FFFFFF"/>
          </a:solidFill>
          <a:latin typeface="Helvetica Light"/>
          <a:ea typeface="Helvetica Light"/>
          <a:cs typeface="Helvetica Light"/>
          <a:sym typeface="Helvetica Light"/>
        </a:defRPr>
      </a:lvl6pPr>
      <a:lvl7pPr algn="ctr" defTabSz="584200">
        <a:defRPr sz="8000">
          <a:solidFill>
            <a:srgbClr val="FFFFFF"/>
          </a:solidFill>
          <a:latin typeface="Helvetica Light"/>
          <a:ea typeface="Helvetica Light"/>
          <a:cs typeface="Helvetica Light"/>
          <a:sym typeface="Helvetica Light"/>
        </a:defRPr>
      </a:lvl7pPr>
      <a:lvl8pPr algn="ctr" defTabSz="584200">
        <a:defRPr sz="8000">
          <a:solidFill>
            <a:srgbClr val="FFFFFF"/>
          </a:solidFill>
          <a:latin typeface="Helvetica Light"/>
          <a:ea typeface="Helvetica Light"/>
          <a:cs typeface="Helvetica Light"/>
          <a:sym typeface="Helvetica Light"/>
        </a:defRPr>
      </a:lvl8pPr>
      <a:lvl9pPr algn="ctr" defTabSz="584200">
        <a:defRPr sz="8000">
          <a:solidFill>
            <a:srgbClr val="FFFFFF"/>
          </a:solidFill>
          <a:latin typeface="Helvetica Light"/>
          <a:ea typeface="Helvetica Light"/>
          <a:cs typeface="Helvetica Light"/>
          <a:sym typeface="Helvetica Light"/>
        </a:defRPr>
      </a:lvl9pPr>
    </p:titleStyle>
    <p:bodyStyle>
      <a:lvl1pPr marL="457200" indent="-457200" defTabSz="584200">
        <a:spcBef>
          <a:spcPts val="4200"/>
        </a:spcBef>
        <a:buSzPct val="75000"/>
        <a:buChar char="•"/>
        <a:defRPr sz="3800">
          <a:solidFill>
            <a:srgbClr val="FFFFFF"/>
          </a:solidFill>
          <a:latin typeface="Helvetica Light"/>
          <a:ea typeface="Helvetica Light"/>
          <a:cs typeface="Helvetica Light"/>
          <a:sym typeface="Helvetica Light"/>
        </a:defRPr>
      </a:lvl1pPr>
      <a:lvl2pPr marL="914400" indent="-457200" defTabSz="584200">
        <a:spcBef>
          <a:spcPts val="4200"/>
        </a:spcBef>
        <a:buSzPct val="75000"/>
        <a:buChar char="•"/>
        <a:defRPr sz="3800">
          <a:solidFill>
            <a:srgbClr val="FFFFFF"/>
          </a:solidFill>
          <a:latin typeface="Helvetica Light"/>
          <a:ea typeface="Helvetica Light"/>
          <a:cs typeface="Helvetica Light"/>
          <a:sym typeface="Helvetica Light"/>
        </a:defRPr>
      </a:lvl2pPr>
      <a:lvl3pPr marL="1371600" indent="-457200" defTabSz="584200">
        <a:spcBef>
          <a:spcPts val="4200"/>
        </a:spcBef>
        <a:buSzPct val="75000"/>
        <a:buChar char="•"/>
        <a:defRPr sz="3800">
          <a:solidFill>
            <a:srgbClr val="FFFFFF"/>
          </a:solidFill>
          <a:latin typeface="Helvetica Light"/>
          <a:ea typeface="Helvetica Light"/>
          <a:cs typeface="Helvetica Light"/>
          <a:sym typeface="Helvetica Light"/>
        </a:defRPr>
      </a:lvl3pPr>
      <a:lvl4pPr marL="1828800" indent="-457200" defTabSz="584200">
        <a:spcBef>
          <a:spcPts val="4200"/>
        </a:spcBef>
        <a:buSzPct val="75000"/>
        <a:buChar char="•"/>
        <a:defRPr sz="3800">
          <a:solidFill>
            <a:srgbClr val="FFFFFF"/>
          </a:solidFill>
          <a:latin typeface="Helvetica Light"/>
          <a:ea typeface="Helvetica Light"/>
          <a:cs typeface="Helvetica Light"/>
          <a:sym typeface="Helvetica Light"/>
        </a:defRPr>
      </a:lvl4pPr>
      <a:lvl5pPr marL="2286000" indent="-457200" defTabSz="584200">
        <a:spcBef>
          <a:spcPts val="4200"/>
        </a:spcBef>
        <a:buSzPct val="75000"/>
        <a:buChar char="•"/>
        <a:defRPr sz="3800">
          <a:solidFill>
            <a:srgbClr val="FFFFFF"/>
          </a:solidFill>
          <a:latin typeface="Helvetica Light"/>
          <a:ea typeface="Helvetica Light"/>
          <a:cs typeface="Helvetica Light"/>
          <a:sym typeface="Helvetica Light"/>
        </a:defRPr>
      </a:lvl5pPr>
      <a:lvl6pPr marL="2743200" indent="-457200" defTabSz="584200">
        <a:spcBef>
          <a:spcPts val="4200"/>
        </a:spcBef>
        <a:buSzPct val="75000"/>
        <a:buChar char="•"/>
        <a:defRPr sz="3800">
          <a:solidFill>
            <a:srgbClr val="FFFFFF"/>
          </a:solidFill>
          <a:latin typeface="Helvetica Light"/>
          <a:ea typeface="Helvetica Light"/>
          <a:cs typeface="Helvetica Light"/>
          <a:sym typeface="Helvetica Light"/>
        </a:defRPr>
      </a:lvl6pPr>
      <a:lvl7pPr marL="3200400" indent="-457200" defTabSz="584200">
        <a:spcBef>
          <a:spcPts val="4200"/>
        </a:spcBef>
        <a:buSzPct val="75000"/>
        <a:buChar char="•"/>
        <a:defRPr sz="3800">
          <a:solidFill>
            <a:srgbClr val="FFFFFF"/>
          </a:solidFill>
          <a:latin typeface="Helvetica Light"/>
          <a:ea typeface="Helvetica Light"/>
          <a:cs typeface="Helvetica Light"/>
          <a:sym typeface="Helvetica Light"/>
        </a:defRPr>
      </a:lvl7pPr>
      <a:lvl8pPr marL="3657600" indent="-457200" defTabSz="584200">
        <a:spcBef>
          <a:spcPts val="4200"/>
        </a:spcBef>
        <a:buSzPct val="75000"/>
        <a:buChar char="•"/>
        <a:defRPr sz="3800">
          <a:solidFill>
            <a:srgbClr val="FFFFFF"/>
          </a:solidFill>
          <a:latin typeface="Helvetica Light"/>
          <a:ea typeface="Helvetica Light"/>
          <a:cs typeface="Helvetica Light"/>
          <a:sym typeface="Helvetica Light"/>
        </a:defRPr>
      </a:lvl8pPr>
      <a:lvl9pPr marL="4114800" indent="-457200" defTabSz="584200">
        <a:spcBef>
          <a:spcPts val="4200"/>
        </a:spcBef>
        <a:buSzPct val="75000"/>
        <a:buChar char="•"/>
        <a:defRPr sz="3800">
          <a:solidFill>
            <a:srgbClr val="FFFFFF"/>
          </a:solidFill>
          <a:latin typeface="Helvetica Light"/>
          <a:ea typeface="Helvetica Light"/>
          <a:cs typeface="Helvetica Light"/>
          <a:sym typeface="Helvetica Light"/>
        </a:defRPr>
      </a:lvl9pPr>
    </p:bodyStyle>
    <p:otherStyle>
      <a:lvl1pPr algn="r" defTabSz="584200">
        <a:defRPr sz="1200">
          <a:solidFill>
            <a:schemeClr val="tx1"/>
          </a:solidFill>
          <a:latin typeface="+mn-lt"/>
          <a:ea typeface="+mn-ea"/>
          <a:cs typeface="+mn-cs"/>
          <a:sym typeface="Baskerville"/>
        </a:defRPr>
      </a:lvl1pPr>
      <a:lvl2pPr algn="r" defTabSz="584200">
        <a:defRPr sz="1200">
          <a:solidFill>
            <a:schemeClr val="tx1"/>
          </a:solidFill>
          <a:latin typeface="+mn-lt"/>
          <a:ea typeface="+mn-ea"/>
          <a:cs typeface="+mn-cs"/>
          <a:sym typeface="Baskerville"/>
        </a:defRPr>
      </a:lvl2pPr>
      <a:lvl3pPr algn="r" defTabSz="584200">
        <a:defRPr sz="1200">
          <a:solidFill>
            <a:schemeClr val="tx1"/>
          </a:solidFill>
          <a:latin typeface="+mn-lt"/>
          <a:ea typeface="+mn-ea"/>
          <a:cs typeface="+mn-cs"/>
          <a:sym typeface="Baskerville"/>
        </a:defRPr>
      </a:lvl3pPr>
      <a:lvl4pPr algn="r" defTabSz="584200">
        <a:defRPr sz="1200">
          <a:solidFill>
            <a:schemeClr val="tx1"/>
          </a:solidFill>
          <a:latin typeface="+mn-lt"/>
          <a:ea typeface="+mn-ea"/>
          <a:cs typeface="+mn-cs"/>
          <a:sym typeface="Baskerville"/>
        </a:defRPr>
      </a:lvl4pPr>
      <a:lvl5pPr algn="r" defTabSz="584200">
        <a:defRPr sz="1200">
          <a:solidFill>
            <a:schemeClr val="tx1"/>
          </a:solidFill>
          <a:latin typeface="+mn-lt"/>
          <a:ea typeface="+mn-ea"/>
          <a:cs typeface="+mn-cs"/>
          <a:sym typeface="Baskerville"/>
        </a:defRPr>
      </a:lvl5pPr>
      <a:lvl6pPr algn="r" defTabSz="584200">
        <a:defRPr sz="1200">
          <a:solidFill>
            <a:schemeClr val="tx1"/>
          </a:solidFill>
          <a:latin typeface="+mn-lt"/>
          <a:ea typeface="+mn-ea"/>
          <a:cs typeface="+mn-cs"/>
          <a:sym typeface="Baskerville"/>
        </a:defRPr>
      </a:lvl6pPr>
      <a:lvl7pPr algn="r" defTabSz="584200">
        <a:defRPr sz="1200">
          <a:solidFill>
            <a:schemeClr val="tx1"/>
          </a:solidFill>
          <a:latin typeface="+mn-lt"/>
          <a:ea typeface="+mn-ea"/>
          <a:cs typeface="+mn-cs"/>
          <a:sym typeface="Baskerville"/>
        </a:defRPr>
      </a:lvl7pPr>
      <a:lvl8pPr algn="r" defTabSz="584200">
        <a:defRPr sz="1200">
          <a:solidFill>
            <a:schemeClr val="tx1"/>
          </a:solidFill>
          <a:latin typeface="+mn-lt"/>
          <a:ea typeface="+mn-ea"/>
          <a:cs typeface="+mn-cs"/>
          <a:sym typeface="Baskerville"/>
        </a:defRPr>
      </a:lvl8pPr>
      <a:lvl9pPr algn="r" defTabSz="584200">
        <a:defRPr sz="1200">
          <a:solidFill>
            <a:schemeClr val="tx1"/>
          </a:solidFill>
          <a:latin typeface="+mn-lt"/>
          <a:ea typeface="+mn-ea"/>
          <a:cs typeface="+mn-cs"/>
          <a:sym typeface="Baskervill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9.jpe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19.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13.jpeg"/></Relationships>
</file>

<file path=ppt/slides/_rels/slide2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25.jpg"/></Relationships>
</file>

<file path=ppt/slides/_rels/slide3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5.xml"/><Relationship Id="rId1" Type="http://schemas.openxmlformats.org/officeDocument/2006/relationships/slideLayout" Target="../slideLayouts/slideLayout5.xml"/><Relationship Id="rId4" Type="http://schemas.openxmlformats.org/officeDocument/2006/relationships/image" Target="../media/image29.jpg"/></Relationships>
</file>

<file path=ppt/slides/_rels/slide3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image" Target="../media/image29.jpg"/></Relationships>
</file>

<file path=ppt/slides/_rels/slide37.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37.xml"/><Relationship Id="rId1" Type="http://schemas.openxmlformats.org/officeDocument/2006/relationships/slideLayout" Target="../slideLayouts/slideLayout5.xml"/><Relationship Id="rId4" Type="http://schemas.openxmlformats.org/officeDocument/2006/relationships/image" Target="../media/image32.jpg"/></Relationships>
</file>

<file path=ppt/slides/_rels/slide38.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8.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7.jpg"/><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Shape 35"/>
          <p:cNvSpPr>
            <a:spLocks noGrp="1"/>
          </p:cNvSpPr>
          <p:nvPr>
            <p:ph type="title"/>
          </p:nvPr>
        </p:nvSpPr>
        <p:spPr>
          <a:prstGeom prst="rect">
            <a:avLst/>
          </a:prstGeom>
        </p:spPr>
        <p:txBody>
          <a:bodyPr>
            <a:normAutofit fontScale="90000"/>
          </a:bodyPr>
          <a:lstStyle/>
          <a:p>
            <a:pPr defTabSz="391413">
              <a:defRPr sz="1800">
                <a:solidFill>
                  <a:srgbClr val="000000"/>
                </a:solidFill>
                <a:effectLst/>
              </a:defRPr>
            </a:pPr>
            <a:r>
              <a:rPr lang="en-US" sz="4600" dirty="0" smtClean="0">
                <a:solidFill>
                  <a:srgbClr val="276D6D"/>
                </a:solidFill>
                <a:effectLst>
                  <a:outerShdw blurRad="38100" dist="8509" dir="5400000" rotWithShape="0">
                    <a:srgbClr val="000000">
                      <a:alpha val="30000"/>
                    </a:srgbClr>
                  </a:outerShdw>
                </a:effectLst>
              </a:rPr>
              <a:t>Implementation of a Web Shopping Application</a:t>
            </a:r>
            <a:r>
              <a:rPr lang="en-US" sz="4600" dirty="0">
                <a:solidFill>
                  <a:srgbClr val="276D6D"/>
                </a:solidFill>
                <a:effectLst>
                  <a:outerShdw blurRad="38100" dist="8509" dir="5400000" rotWithShape="0">
                    <a:srgbClr val="000000">
                      <a:alpha val="30000"/>
                    </a:srgbClr>
                  </a:outerShdw>
                </a:effectLst>
              </a:rPr>
              <a:t/>
            </a:r>
            <a:br>
              <a:rPr lang="en-US" sz="4600" dirty="0">
                <a:solidFill>
                  <a:srgbClr val="276D6D"/>
                </a:solidFill>
                <a:effectLst>
                  <a:outerShdw blurRad="38100" dist="8509" dir="5400000" rotWithShape="0">
                    <a:srgbClr val="000000">
                      <a:alpha val="30000"/>
                    </a:srgbClr>
                  </a:outerShdw>
                </a:effectLst>
              </a:rPr>
            </a:br>
            <a:endParaRPr sz="4600" dirty="0">
              <a:solidFill>
                <a:srgbClr val="276D6D"/>
              </a:solidFill>
              <a:effectLst>
                <a:outerShdw blurRad="38100" dist="8509" dir="5400000" rotWithShape="0">
                  <a:srgbClr val="000000">
                    <a:alpha val="30000"/>
                  </a:srgbClr>
                </a:outerShdw>
              </a:effectLst>
            </a:endParaRPr>
          </a:p>
          <a:p>
            <a:pPr lvl="0" defTabSz="391413">
              <a:defRPr sz="1800">
                <a:solidFill>
                  <a:srgbClr val="000000"/>
                </a:solidFill>
                <a:effectLst/>
              </a:defRPr>
            </a:pPr>
            <a:endParaRPr sz="1600" dirty="0"/>
          </a:p>
          <a:p>
            <a:pPr defTabSz="391413">
              <a:defRPr sz="1800">
                <a:solidFill>
                  <a:srgbClr val="000000"/>
                </a:solidFill>
                <a:effectLst/>
              </a:defRPr>
            </a:pPr>
            <a:r>
              <a:rPr lang="en-US" sz="2300" dirty="0">
                <a:solidFill>
                  <a:srgbClr val="5E5E5E"/>
                </a:solidFill>
                <a:effectLst/>
                <a:latin typeface="Hoefler Text"/>
                <a:ea typeface="Hoefler Text"/>
                <a:cs typeface="Hoefler Text"/>
                <a:sym typeface="Hoefler Text"/>
              </a:rPr>
              <a:t>Gong Chen</a:t>
            </a:r>
            <a:endParaRPr sz="2300" dirty="0">
              <a:solidFill>
                <a:srgbClr val="5E5E5E"/>
              </a:solidFill>
              <a:effectLst/>
              <a:latin typeface="Hoefler Text"/>
              <a:ea typeface="Hoefler Text"/>
              <a:cs typeface="Hoefler Text"/>
            </a:endParaRPr>
          </a:p>
          <a:p>
            <a:pPr defTabSz="391413">
              <a:defRPr sz="1800">
                <a:solidFill>
                  <a:srgbClr val="000000"/>
                </a:solidFill>
                <a:effectLst/>
              </a:defRPr>
            </a:pPr>
            <a:r>
              <a:rPr sz="2300" dirty="0">
                <a:solidFill>
                  <a:srgbClr val="5E5E5E"/>
                </a:solidFill>
                <a:effectLst/>
                <a:latin typeface="Hoefler Text"/>
                <a:ea typeface="Hoefler Text"/>
                <a:cs typeface="Hoefler Text"/>
                <a:sym typeface="Hoefler Text"/>
              </a:rPr>
              <a:t>Advisor: </a:t>
            </a:r>
            <a:r>
              <a:rPr lang="en-US" sz="2300" dirty="0">
                <a:solidFill>
                  <a:srgbClr val="5E5E5E"/>
                </a:solidFill>
                <a:effectLst/>
                <a:latin typeface="Hoefler Text"/>
                <a:ea typeface="Hoefler Text"/>
                <a:cs typeface="Hoefler Text"/>
              </a:rPr>
              <a:t>Tom </a:t>
            </a:r>
            <a:r>
              <a:rPr lang="en-US" sz="2300" dirty="0" err="1">
                <a:solidFill>
                  <a:srgbClr val="5E5E5E"/>
                </a:solidFill>
                <a:effectLst/>
                <a:latin typeface="Hoefler Text"/>
                <a:ea typeface="Hoefler Text"/>
                <a:cs typeface="Hoefler Text"/>
              </a:rPr>
              <a:t>Gendreau</a:t>
            </a:r>
            <a:endParaRPr sz="2300" dirty="0">
              <a:solidFill>
                <a:srgbClr val="5E5E5E"/>
              </a:solidFill>
              <a:effectLst/>
              <a:latin typeface="Hoefler Text"/>
              <a:ea typeface="Hoefler Text"/>
              <a:cs typeface="Hoefler Text"/>
            </a:endParaRPr>
          </a:p>
          <a:p>
            <a:pPr lvl="0" defTabSz="391413">
              <a:defRPr sz="1800">
                <a:solidFill>
                  <a:srgbClr val="000000"/>
                </a:solidFill>
                <a:effectLst/>
              </a:defRPr>
            </a:pPr>
            <a:r>
              <a:rPr sz="2300" dirty="0">
                <a:solidFill>
                  <a:srgbClr val="5E5E5E"/>
                </a:solidFill>
                <a:latin typeface="Hoefler Text"/>
                <a:ea typeface="Hoefler Text"/>
                <a:cs typeface="Hoefler Text"/>
                <a:sym typeface="Hoefler Text"/>
              </a:rPr>
              <a:t>Master of Software Engineering</a:t>
            </a:r>
            <a:endParaRPr sz="1600" dirty="0"/>
          </a:p>
          <a:p>
            <a:pPr lvl="0" defTabSz="391413">
              <a:defRPr sz="1800">
                <a:solidFill>
                  <a:srgbClr val="000000"/>
                </a:solidFill>
                <a:effectLst/>
              </a:defRPr>
            </a:pPr>
            <a:r>
              <a:rPr sz="2300" dirty="0">
                <a:solidFill>
                  <a:srgbClr val="5E5E5E"/>
                </a:solidFill>
                <a:latin typeface="Hoefler Text"/>
                <a:ea typeface="Hoefler Text"/>
                <a:cs typeface="Hoefler Text"/>
                <a:sym typeface="Hoefler Text"/>
              </a:rPr>
              <a:t>Oral Presentation</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Shape 49"/>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Life Cycle Model</a:t>
            </a:r>
          </a:p>
        </p:txBody>
      </p:sp>
      <p:sp>
        <p:nvSpPr>
          <p:cNvPr id="50" name="Shape 50"/>
          <p:cNvSpPr>
            <a:spLocks noGrp="1"/>
          </p:cNvSpPr>
          <p:nvPr>
            <p:ph type="body" idx="1"/>
          </p:nvPr>
        </p:nvSpPr>
        <p:spPr>
          <a:xfrm>
            <a:off x="787400" y="2768600"/>
            <a:ext cx="11430000" cy="5715000"/>
          </a:xfrm>
          <a:prstGeom prst="rect">
            <a:avLst/>
          </a:prstGeom>
        </p:spPr>
        <p:txBody>
          <a:bodyPr/>
          <a:lstStyle/>
          <a:p>
            <a:pPr marL="1574800" lvl="0" indent="-1574800">
              <a:buBlip>
                <a:blip r:embed="rId3"/>
              </a:buBlip>
              <a:defRPr sz="1800">
                <a:solidFill>
                  <a:srgbClr val="000000"/>
                </a:solidFill>
              </a:defRPr>
            </a:pPr>
            <a:r>
              <a:rPr sz="3600" dirty="0">
                <a:solidFill>
                  <a:srgbClr val="5E5E5E"/>
                </a:solidFill>
              </a:rPr>
              <a:t>Incremental Prototype</a:t>
            </a:r>
          </a:p>
          <a:p>
            <a:pPr marL="1215122" lvl="1" indent="-821422">
              <a:buClr>
                <a:srgbClr val="5E5E5E"/>
              </a:buClr>
              <a:buSzPct val="100000"/>
              <a:buChar char="•"/>
              <a:defRPr sz="1800">
                <a:solidFill>
                  <a:srgbClr val="000000"/>
                </a:solidFill>
              </a:defRPr>
            </a:pPr>
            <a:r>
              <a:rPr sz="2600" dirty="0">
                <a:solidFill>
                  <a:srgbClr val="5E5E5E"/>
                </a:solidFill>
              </a:rPr>
              <a:t>Prototype 1: </a:t>
            </a:r>
            <a:r>
              <a:rPr lang="en-US" sz="2600" dirty="0" smtClean="0">
                <a:solidFill>
                  <a:srgbClr val="5E5E5E"/>
                </a:solidFill>
              </a:rPr>
              <a:t>Design and implement customers’ functionalities based on MySQL</a:t>
            </a:r>
            <a:endParaRPr sz="2600" dirty="0">
              <a:solidFill>
                <a:srgbClr val="5E5E5E"/>
              </a:solidFill>
            </a:endParaRPr>
          </a:p>
          <a:p>
            <a:pPr marL="1215122" lvl="1" indent="-821422">
              <a:buClr>
                <a:srgbClr val="5E5E5E"/>
              </a:buClr>
              <a:buSzPct val="100000"/>
              <a:buChar char="•"/>
              <a:defRPr sz="1800">
                <a:solidFill>
                  <a:srgbClr val="000000"/>
                </a:solidFill>
              </a:defRPr>
            </a:pPr>
            <a:r>
              <a:rPr sz="2600" dirty="0" smtClean="0">
                <a:solidFill>
                  <a:srgbClr val="5E5E5E"/>
                </a:solidFill>
              </a:rPr>
              <a:t>Prototype 2: </a:t>
            </a:r>
            <a:r>
              <a:rPr lang="en-US" sz="2600" dirty="0" smtClean="0">
                <a:solidFill>
                  <a:srgbClr val="5E5E5E"/>
                </a:solidFill>
              </a:rPr>
              <a:t>Design and implement administrators’ functionalities based on MySQL</a:t>
            </a:r>
            <a:endParaRPr sz="2600" dirty="0" smtClean="0">
              <a:solidFill>
                <a:srgbClr val="5E5E5E"/>
              </a:solidFill>
            </a:endParaRPr>
          </a:p>
          <a:p>
            <a:pPr marL="1215122" lvl="1" indent="-821422">
              <a:buClr>
                <a:srgbClr val="5E5E5E"/>
              </a:buClr>
              <a:buSzPct val="100000"/>
              <a:buChar char="•"/>
              <a:defRPr sz="1800">
                <a:solidFill>
                  <a:srgbClr val="000000"/>
                </a:solidFill>
              </a:defRPr>
            </a:pPr>
            <a:r>
              <a:rPr sz="2600" dirty="0" smtClean="0">
                <a:solidFill>
                  <a:srgbClr val="5E5E5E"/>
                </a:solidFill>
              </a:rPr>
              <a:t>Prototype </a:t>
            </a:r>
            <a:r>
              <a:rPr lang="en-US" sz="2600" dirty="0" smtClean="0">
                <a:solidFill>
                  <a:srgbClr val="5E5E5E"/>
                </a:solidFill>
              </a:rPr>
              <a:t>3: Design and implement log management system and recommendation system based on MySQL</a:t>
            </a:r>
            <a:endParaRPr sz="2600" dirty="0" smtClean="0">
              <a:solidFill>
                <a:srgbClr val="5E5E5E"/>
              </a:solidFill>
            </a:endParaRPr>
          </a:p>
          <a:p>
            <a:pPr marL="1215122" lvl="1" indent="-821422">
              <a:buClr>
                <a:srgbClr val="5E5E5E"/>
              </a:buClr>
              <a:buSzPct val="100000"/>
              <a:buChar char="•"/>
              <a:defRPr sz="1800">
                <a:solidFill>
                  <a:srgbClr val="000000"/>
                </a:solidFill>
              </a:defRPr>
            </a:pPr>
            <a:r>
              <a:rPr sz="2600" dirty="0" smtClean="0">
                <a:solidFill>
                  <a:srgbClr val="5E5E5E"/>
                </a:solidFill>
              </a:rPr>
              <a:t>Prototype 4:</a:t>
            </a:r>
            <a:r>
              <a:rPr lang="en-US" sz="2600" dirty="0" smtClean="0">
                <a:solidFill>
                  <a:srgbClr val="5E5E5E"/>
                </a:solidFill>
              </a:rPr>
              <a:t> Reengineering the project with NoSQL database</a:t>
            </a:r>
            <a:endParaRPr sz="2600" dirty="0">
              <a:solidFill>
                <a:srgbClr val="5E5E5E"/>
              </a:solidFill>
            </a:endParaRPr>
          </a:p>
        </p:txBody>
      </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Shape 5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Requirements</a:t>
            </a:r>
          </a:p>
        </p:txBody>
      </p:sp>
      <p:sp>
        <p:nvSpPr>
          <p:cNvPr id="55" name="Shape 55"/>
          <p:cNvSpPr>
            <a:spLocks noGrp="1"/>
          </p:cNvSpPr>
          <p:nvPr>
            <p:ph type="body" idx="1"/>
          </p:nvPr>
        </p:nvSpPr>
        <p:spPr>
          <a:xfrm>
            <a:off x="787400" y="2768600"/>
            <a:ext cx="11430000" cy="5715000"/>
          </a:xfrm>
          <a:prstGeom prst="rect">
            <a:avLst/>
          </a:prstGeom>
        </p:spPr>
        <p:txBody>
          <a:bodyPr/>
          <a:lstStyle/>
          <a:p>
            <a:pPr marL="1215122" lvl="1" indent="-821422">
              <a:buClr>
                <a:srgbClr val="5E5E5E"/>
              </a:buClr>
              <a:buSzPct val="100000"/>
              <a:buChar char="•"/>
              <a:defRPr sz="1800">
                <a:solidFill>
                  <a:srgbClr val="000000"/>
                </a:solidFill>
              </a:defRPr>
            </a:pPr>
            <a:r>
              <a:rPr lang="en-US" sz="2600" dirty="0" smtClean="0">
                <a:solidFill>
                  <a:srgbClr val="5E5E5E"/>
                </a:solidFill>
              </a:rPr>
              <a:t>User </a:t>
            </a:r>
            <a:r>
              <a:rPr lang="en-US" sz="2600" dirty="0" smtClean="0">
                <a:solidFill>
                  <a:srgbClr val="5E5E5E"/>
                </a:solidFill>
              </a:rPr>
              <a:t>Description</a:t>
            </a:r>
          </a:p>
          <a:p>
            <a:pPr marL="1215122" lvl="1" indent="-821422">
              <a:buClr>
                <a:srgbClr val="5E5E5E"/>
              </a:buClr>
              <a:buSzPct val="100000"/>
              <a:buChar char="•"/>
              <a:defRPr sz="1800">
                <a:solidFill>
                  <a:srgbClr val="000000"/>
                </a:solidFill>
              </a:defRPr>
            </a:pPr>
            <a:r>
              <a:rPr lang="en-US" sz="2600" dirty="0" smtClean="0">
                <a:solidFill>
                  <a:srgbClr val="5E5E5E"/>
                </a:solidFill>
              </a:rPr>
              <a:t>User Cases</a:t>
            </a:r>
            <a:endParaRPr sz="2600" dirty="0" smtClean="0">
              <a:solidFill>
                <a:srgbClr val="5E5E5E"/>
              </a:solidFill>
            </a:endParaRPr>
          </a:p>
          <a:p>
            <a:pPr marL="1215122" lvl="1" indent="-821422">
              <a:buClr>
                <a:srgbClr val="5E5E5E"/>
              </a:buClr>
              <a:buSzPct val="100000"/>
              <a:buChar char="•"/>
              <a:defRPr sz="1800">
                <a:solidFill>
                  <a:srgbClr val="000000"/>
                </a:solidFill>
              </a:defRPr>
            </a:pPr>
            <a:r>
              <a:rPr lang="en-US" sz="2600" dirty="0" smtClean="0">
                <a:solidFill>
                  <a:srgbClr val="5E5E5E"/>
                </a:solidFill>
              </a:rPr>
              <a:t>System Requirement</a:t>
            </a:r>
            <a:endParaRPr sz="2600" dirty="0">
              <a:solidFill>
                <a:srgbClr val="5E5E5E"/>
              </a:solidFill>
            </a:endParaRPr>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Requirements</a:t>
            </a:r>
          </a:p>
        </p:txBody>
      </p:sp>
      <p:sp>
        <p:nvSpPr>
          <p:cNvPr id="60" name="Shape 60"/>
          <p:cNvSpPr>
            <a:spLocks noGrp="1"/>
          </p:cNvSpPr>
          <p:nvPr>
            <p:ph type="body" idx="1"/>
          </p:nvPr>
        </p:nvSpPr>
        <p:spPr>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User of System</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Guest Customer</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Registered Customer</a:t>
            </a:r>
            <a:endParaRPr sz="2600"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Normal administrator</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Super Administrator</a:t>
            </a:r>
            <a:endParaRPr sz="2600" dirty="0">
              <a:solidFill>
                <a:srgbClr val="535353"/>
              </a:solidFill>
            </a:endParaRPr>
          </a:p>
        </p:txBody>
      </p:sp>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Requirements</a:t>
            </a:r>
          </a:p>
        </p:txBody>
      </p:sp>
      <p:sp>
        <p:nvSpPr>
          <p:cNvPr id="60" name="Shape 60"/>
          <p:cNvSpPr>
            <a:spLocks noGrp="1"/>
          </p:cNvSpPr>
          <p:nvPr>
            <p:ph type="body" idx="1"/>
          </p:nvPr>
        </p:nvSpPr>
        <p:spPr>
          <a:xfrm>
            <a:off x="579582" y="-215026"/>
            <a:ext cx="11430000" cy="5841128"/>
          </a:xfrm>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User Cases of Customer</a:t>
            </a:r>
            <a:endParaRPr dirty="0">
              <a:solidFill>
                <a:srgbClr val="535353"/>
              </a:solidFill>
            </a:endParaRPr>
          </a:p>
        </p:txBody>
      </p:sp>
      <p:pic>
        <p:nvPicPr>
          <p:cNvPr id="4" name="图片 3" descr="C:\Users\Sven\Desktop\QQ截图20141205074219.jpg"/>
          <p:cNvPicPr/>
          <p:nvPr/>
        </p:nvPicPr>
        <p:blipFill>
          <a:blip r:embed="rId4">
            <a:extLst>
              <a:ext uri="{28A0092B-C50C-407E-A947-70E740481C1C}">
                <a14:useLocalDpi xmlns:a14="http://schemas.microsoft.com/office/drawing/2010/main" val="0"/>
              </a:ext>
            </a:extLst>
          </a:blip>
          <a:srcRect/>
          <a:stretch>
            <a:fillRect/>
          </a:stretch>
        </p:blipFill>
        <p:spPr bwMode="auto">
          <a:xfrm>
            <a:off x="3304135" y="3422610"/>
            <a:ext cx="5922991" cy="5929208"/>
          </a:xfrm>
          <a:prstGeom prst="rect">
            <a:avLst/>
          </a:prstGeom>
          <a:noFill/>
          <a:ln>
            <a:noFill/>
          </a:ln>
        </p:spPr>
      </p:pic>
    </p:spTree>
    <p:extLst>
      <p:ext uri="{BB962C8B-B14F-4D97-AF65-F5344CB8AC3E}">
        <p14:creationId xmlns:p14="http://schemas.microsoft.com/office/powerpoint/2010/main" val="2160096511"/>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Requirements</a:t>
            </a:r>
          </a:p>
        </p:txBody>
      </p:sp>
      <p:sp>
        <p:nvSpPr>
          <p:cNvPr id="60" name="Shape 60"/>
          <p:cNvSpPr>
            <a:spLocks noGrp="1"/>
          </p:cNvSpPr>
          <p:nvPr>
            <p:ph type="body" idx="1"/>
          </p:nvPr>
        </p:nvSpPr>
        <p:spPr>
          <a:xfrm>
            <a:off x="579582" y="-215026"/>
            <a:ext cx="11430000" cy="5841128"/>
          </a:xfrm>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User Cases of Administrator</a:t>
            </a:r>
            <a:endParaRPr dirty="0">
              <a:solidFill>
                <a:srgbClr val="535353"/>
              </a:solidFill>
            </a:endParaRPr>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75219" y="3161425"/>
            <a:ext cx="4579072" cy="6370547"/>
          </a:xfrm>
          <a:prstGeom prst="rect">
            <a:avLst/>
          </a:prstGeom>
        </p:spPr>
      </p:pic>
    </p:spTree>
    <p:extLst>
      <p:ext uri="{BB962C8B-B14F-4D97-AF65-F5344CB8AC3E}">
        <p14:creationId xmlns:p14="http://schemas.microsoft.com/office/powerpoint/2010/main" val="3407865746"/>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Requirements</a:t>
            </a:r>
          </a:p>
        </p:txBody>
      </p:sp>
      <p:sp>
        <p:nvSpPr>
          <p:cNvPr id="65" name="Shape 65"/>
          <p:cNvSpPr>
            <a:spLocks noGrp="1"/>
          </p:cNvSpPr>
          <p:nvPr>
            <p:ph type="body" idx="1"/>
          </p:nvPr>
        </p:nvSpPr>
        <p:spPr>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System Requirement</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Python, HTML, CSS, JavaScript, SQL, XML</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err="1" smtClean="0">
                <a:solidFill>
                  <a:srgbClr val="535353"/>
                </a:solidFill>
              </a:rPr>
              <a:t>Django</a:t>
            </a:r>
            <a:r>
              <a:rPr lang="en-US" sz="2600" dirty="0" smtClean="0">
                <a:solidFill>
                  <a:srgbClr val="535353"/>
                </a:solidFill>
              </a:rPr>
              <a:t>, </a:t>
            </a:r>
            <a:r>
              <a:rPr lang="en-US" sz="2600" dirty="0" err="1" smtClean="0">
                <a:solidFill>
                  <a:srgbClr val="535353"/>
                </a:solidFill>
              </a:rPr>
              <a:t>Scrapy</a:t>
            </a:r>
            <a:r>
              <a:rPr lang="en-US" sz="2600" dirty="0" smtClean="0">
                <a:solidFill>
                  <a:srgbClr val="535353"/>
                </a:solidFill>
              </a:rPr>
              <a:t>, </a:t>
            </a:r>
            <a:r>
              <a:rPr lang="en-US" sz="2600" dirty="0" err="1" smtClean="0">
                <a:solidFill>
                  <a:srgbClr val="535353"/>
                </a:solidFill>
              </a:rPr>
              <a:t>Jquery</a:t>
            </a:r>
            <a:r>
              <a:rPr lang="en-US" sz="2600" dirty="0" smtClean="0">
                <a:solidFill>
                  <a:srgbClr val="535353"/>
                </a:solidFill>
              </a:rPr>
              <a:t>, AJAX</a:t>
            </a:r>
            <a:endParaRPr dirty="0" smtClean="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Eclipse, MySQL Workbench </a:t>
            </a:r>
            <a:r>
              <a:rPr lang="en-US" sz="2600" dirty="0" err="1" smtClean="0">
                <a:solidFill>
                  <a:srgbClr val="535353"/>
                </a:solidFill>
              </a:rPr>
              <a:t>MongoDB</a:t>
            </a:r>
            <a:r>
              <a:rPr lang="en-US" sz="2600" dirty="0" smtClean="0">
                <a:solidFill>
                  <a:srgbClr val="535353"/>
                </a:solidFill>
              </a:rPr>
              <a:t> </a:t>
            </a:r>
            <a:endParaRPr sz="2600" dirty="0">
              <a:solidFill>
                <a:srgbClr val="535353"/>
              </a:solidFill>
            </a:endParaRPr>
          </a:p>
        </p:txBody>
      </p:sp>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Design</a:t>
            </a:r>
          </a:p>
        </p:txBody>
      </p:sp>
      <p:sp>
        <p:nvSpPr>
          <p:cNvPr id="75" name="Shape 75"/>
          <p:cNvSpPr>
            <a:spLocks noGrp="1"/>
          </p:cNvSpPr>
          <p:nvPr>
            <p:ph type="body" idx="1"/>
          </p:nvPr>
        </p:nvSpPr>
        <p:spPr>
          <a:xfrm>
            <a:off x="787400" y="2768600"/>
            <a:ext cx="11430000" cy="5715000"/>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Architecture Design</a:t>
            </a:r>
            <a:endParaRPr sz="3600" dirty="0">
              <a:solidFill>
                <a:srgbClr val="535353"/>
              </a:solidFill>
            </a:endParaRPr>
          </a:p>
          <a:p>
            <a:pPr marL="787400" lvl="0" indent="-787400">
              <a:buClr>
                <a:srgbClr val="535353"/>
              </a:buClr>
              <a:buFont typeface="Arial"/>
              <a:buChar char="•"/>
              <a:defRPr sz="1800">
                <a:solidFill>
                  <a:srgbClr val="000000"/>
                </a:solidFill>
              </a:defRPr>
            </a:pPr>
            <a:r>
              <a:rPr lang="en-US" sz="3600" dirty="0" smtClean="0">
                <a:solidFill>
                  <a:srgbClr val="535353"/>
                </a:solidFill>
              </a:rPr>
              <a:t>Detailed Design</a:t>
            </a:r>
            <a:endParaRPr dirty="0">
              <a:solidFill>
                <a:srgbClr val="535353"/>
              </a:solidFill>
            </a:endParaRPr>
          </a:p>
          <a:p>
            <a:pPr marL="787400" lvl="0" indent="-787400">
              <a:buClr>
                <a:srgbClr val="535353"/>
              </a:buClr>
              <a:buFont typeface="Arial"/>
              <a:buChar char="•"/>
              <a:defRPr sz="1800">
                <a:solidFill>
                  <a:srgbClr val="000000"/>
                </a:solidFill>
              </a:defRPr>
            </a:pPr>
            <a:r>
              <a:rPr lang="en-US" sz="3600" dirty="0" smtClean="0">
                <a:solidFill>
                  <a:srgbClr val="535353"/>
                </a:solidFill>
              </a:rPr>
              <a:t>Database Design</a:t>
            </a:r>
            <a:endParaRPr dirty="0">
              <a:solidFill>
                <a:srgbClr val="535353"/>
              </a:solidFill>
            </a:endParaRPr>
          </a:p>
          <a:p>
            <a:pPr marL="787400" lvl="0" indent="-787400">
              <a:buClr>
                <a:srgbClr val="535353"/>
              </a:buClr>
              <a:buFont typeface="Arial"/>
              <a:buChar char="•"/>
              <a:defRPr sz="1800">
                <a:solidFill>
                  <a:srgbClr val="000000"/>
                </a:solidFill>
              </a:defRPr>
            </a:pPr>
            <a:r>
              <a:rPr lang="en-US" sz="3600" dirty="0" smtClean="0">
                <a:solidFill>
                  <a:srgbClr val="535353"/>
                </a:solidFill>
              </a:rPr>
              <a:t>GUI Design</a:t>
            </a:r>
            <a:endParaRPr sz="3600" dirty="0">
              <a:solidFill>
                <a:srgbClr val="535353"/>
              </a:solidFill>
            </a:endParaRPr>
          </a:p>
        </p:txBody>
      </p:sp>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Architecture Design –High Level</a:t>
            </a:r>
            <a:endParaRPr sz="7800" dirty="0">
              <a:solidFill>
                <a:srgbClr val="767367"/>
              </a:solidFill>
              <a:effectLst>
                <a:outerShdw blurRad="63500" dist="12700" dir="5400000" rotWithShape="0">
                  <a:srgbClr val="000000">
                    <a:alpha val="30000"/>
                  </a:srgbClr>
                </a:outerShdw>
              </a:effectLst>
            </a:endParaRPr>
          </a:p>
        </p:txBody>
      </p:sp>
      <p:sp>
        <p:nvSpPr>
          <p:cNvPr id="75" name="Shape 75"/>
          <p:cNvSpPr>
            <a:spLocks noGrp="1"/>
          </p:cNvSpPr>
          <p:nvPr>
            <p:ph type="body" idx="1"/>
          </p:nvPr>
        </p:nvSpPr>
        <p:spPr>
          <a:xfrm>
            <a:off x="217379" y="2595418"/>
            <a:ext cx="11430000" cy="2544618"/>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Client/Server Model</a:t>
            </a:r>
          </a:p>
          <a:p>
            <a:pPr marL="787400" lvl="0" indent="-787400">
              <a:buClr>
                <a:srgbClr val="535353"/>
              </a:buClr>
              <a:buFont typeface="Arial"/>
              <a:buChar char="•"/>
              <a:defRPr sz="1800">
                <a:solidFill>
                  <a:srgbClr val="000000"/>
                </a:solidFill>
              </a:defRPr>
            </a:pPr>
            <a:endParaRPr sz="3600" dirty="0">
              <a:solidFill>
                <a:srgbClr val="535353"/>
              </a:solidFill>
            </a:endParaRPr>
          </a:p>
        </p:txBody>
      </p:sp>
      <p:pic>
        <p:nvPicPr>
          <p:cNvPr id="4" name="图片 3" descr="C:\Users\Sven\Desktop\Report\img1_server_client.png"/>
          <p:cNvPicPr/>
          <p:nvPr/>
        </p:nvPicPr>
        <p:blipFill>
          <a:blip r:embed="rId3">
            <a:extLst>
              <a:ext uri="{28A0092B-C50C-407E-A947-70E740481C1C}">
                <a14:useLocalDpi xmlns:a14="http://schemas.microsoft.com/office/drawing/2010/main" val="0"/>
              </a:ext>
            </a:extLst>
          </a:blip>
          <a:srcRect/>
          <a:stretch>
            <a:fillRect/>
          </a:stretch>
        </p:blipFill>
        <p:spPr bwMode="auto">
          <a:xfrm>
            <a:off x="439720" y="4217497"/>
            <a:ext cx="5891808" cy="3970539"/>
          </a:xfrm>
          <a:prstGeom prst="rect">
            <a:avLst/>
          </a:prstGeom>
          <a:noFill/>
          <a:ln>
            <a:noFill/>
          </a:ln>
        </p:spPr>
      </p:pic>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28478" y="4106661"/>
            <a:ext cx="3972538" cy="4081375"/>
          </a:xfrm>
          <a:prstGeom prst="rect">
            <a:avLst/>
          </a:prstGeom>
        </p:spPr>
      </p:pic>
    </p:spTree>
    <p:extLst>
      <p:ext uri="{BB962C8B-B14F-4D97-AF65-F5344CB8AC3E}">
        <p14:creationId xmlns:p14="http://schemas.microsoft.com/office/powerpoint/2010/main" val="4047978346"/>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Architecture Design – Lower Level</a:t>
            </a:r>
            <a:endParaRPr sz="7800" dirty="0">
              <a:solidFill>
                <a:srgbClr val="767367"/>
              </a:solidFill>
              <a:effectLst>
                <a:outerShdw blurRad="63500" dist="12700" dir="5400000" rotWithShape="0">
                  <a:srgbClr val="000000">
                    <a:alpha val="30000"/>
                  </a:srgbClr>
                </a:outerShdw>
              </a:effectLst>
            </a:endParaRPr>
          </a:p>
        </p:txBody>
      </p:sp>
      <p:sp>
        <p:nvSpPr>
          <p:cNvPr id="75" name="Shape 75"/>
          <p:cNvSpPr>
            <a:spLocks noGrp="1"/>
          </p:cNvSpPr>
          <p:nvPr>
            <p:ph type="body" idx="1"/>
          </p:nvPr>
        </p:nvSpPr>
        <p:spPr>
          <a:xfrm>
            <a:off x="280533" y="1674668"/>
            <a:ext cx="10941649" cy="2035464"/>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err="1" smtClean="0">
                <a:solidFill>
                  <a:srgbClr val="535353"/>
                </a:solidFill>
              </a:rPr>
              <a:t>Django</a:t>
            </a:r>
            <a:r>
              <a:rPr lang="en-US" sz="3600" dirty="0" smtClean="0">
                <a:solidFill>
                  <a:srgbClr val="535353"/>
                </a:solidFill>
              </a:rPr>
              <a:t> &amp; MTV</a:t>
            </a:r>
            <a:endParaRPr sz="3600" dirty="0">
              <a:solidFill>
                <a:srgbClr val="535353"/>
              </a:solidFill>
            </a:endParaRPr>
          </a:p>
        </p:txBody>
      </p:sp>
      <p:pic>
        <p:nvPicPr>
          <p:cNvPr id="5" name="图片 4" descr="C:\Users\Sven\Desktop\Report\MTV 1.jpg"/>
          <p:cNvPicPr/>
          <p:nvPr/>
        </p:nvPicPr>
        <p:blipFill>
          <a:blip r:embed="rId3">
            <a:extLst>
              <a:ext uri="{28A0092B-C50C-407E-A947-70E740481C1C}">
                <a14:useLocalDpi xmlns:a14="http://schemas.microsoft.com/office/drawing/2010/main" val="0"/>
              </a:ext>
            </a:extLst>
          </a:blip>
          <a:srcRect/>
          <a:stretch>
            <a:fillRect/>
          </a:stretch>
        </p:blipFill>
        <p:spPr bwMode="auto">
          <a:xfrm>
            <a:off x="2208974" y="3456089"/>
            <a:ext cx="8591298" cy="5825933"/>
          </a:xfrm>
          <a:prstGeom prst="rect">
            <a:avLst/>
          </a:prstGeom>
          <a:noFill/>
          <a:ln>
            <a:noFill/>
          </a:ln>
        </p:spPr>
      </p:pic>
    </p:spTree>
    <p:extLst>
      <p:ext uri="{BB962C8B-B14F-4D97-AF65-F5344CB8AC3E}">
        <p14:creationId xmlns:p14="http://schemas.microsoft.com/office/powerpoint/2010/main" val="3985029687"/>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Detailed </a:t>
            </a:r>
            <a:r>
              <a:rPr sz="7800" dirty="0" smtClean="0">
                <a:solidFill>
                  <a:srgbClr val="767367"/>
                </a:solidFill>
                <a:effectLst>
                  <a:outerShdw blurRad="63500" dist="12700" dir="5400000" rotWithShape="0">
                    <a:srgbClr val="000000">
                      <a:alpha val="30000"/>
                    </a:srgbClr>
                  </a:outerShdw>
                </a:effectLst>
              </a:rPr>
              <a:t>Design</a:t>
            </a:r>
            <a:endParaRPr sz="7800" dirty="0">
              <a:solidFill>
                <a:srgbClr val="767367"/>
              </a:solidFill>
              <a:effectLst>
                <a:outerShdw blurRad="63500" dist="12700" dir="5400000" rotWithShape="0">
                  <a:srgbClr val="000000">
                    <a:alpha val="30000"/>
                  </a:srgbClr>
                </a:outerShdw>
              </a:effectLst>
            </a:endParaRPr>
          </a:p>
        </p:txBody>
      </p:sp>
      <p:sp>
        <p:nvSpPr>
          <p:cNvPr id="75" name="Shape 75"/>
          <p:cNvSpPr>
            <a:spLocks noGrp="1"/>
          </p:cNvSpPr>
          <p:nvPr>
            <p:ph type="body" idx="1"/>
          </p:nvPr>
        </p:nvSpPr>
        <p:spPr>
          <a:xfrm>
            <a:off x="169696" y="1979468"/>
            <a:ext cx="10775394" cy="1425864"/>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Class Diagram</a:t>
            </a:r>
            <a:endParaRPr sz="3600" dirty="0">
              <a:solidFill>
                <a:srgbClr val="535353"/>
              </a:solidFill>
            </a:endParaRPr>
          </a:p>
        </p:txBody>
      </p:sp>
      <p:pic>
        <p:nvPicPr>
          <p:cNvPr id="6" name="图片 5" descr="C:\Users\Sven\Desktop\Report\Class Diagram.jpg"/>
          <p:cNvPicPr/>
          <p:nvPr/>
        </p:nvPicPr>
        <p:blipFill>
          <a:blip r:embed="rId3">
            <a:extLst>
              <a:ext uri="{28A0092B-C50C-407E-A947-70E740481C1C}">
                <a14:useLocalDpi xmlns:a14="http://schemas.microsoft.com/office/drawing/2010/main" val="0"/>
              </a:ext>
            </a:extLst>
          </a:blip>
          <a:srcRect/>
          <a:stretch>
            <a:fillRect/>
          </a:stretch>
        </p:blipFill>
        <p:spPr bwMode="auto">
          <a:xfrm>
            <a:off x="2659899" y="3076950"/>
            <a:ext cx="7107556" cy="6302577"/>
          </a:xfrm>
          <a:prstGeom prst="rect">
            <a:avLst/>
          </a:prstGeom>
          <a:noFill/>
          <a:ln>
            <a:noFill/>
          </a:ln>
        </p:spPr>
      </p:pic>
    </p:spTree>
    <p:extLst>
      <p:ext uri="{BB962C8B-B14F-4D97-AF65-F5344CB8AC3E}">
        <p14:creationId xmlns:p14="http://schemas.microsoft.com/office/powerpoint/2010/main" val="3362528878"/>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Shape 39"/>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Outline</a:t>
            </a:r>
          </a:p>
        </p:txBody>
      </p:sp>
      <p:sp>
        <p:nvSpPr>
          <p:cNvPr id="40" name="Shape 40"/>
          <p:cNvSpPr>
            <a:spLocks noGrp="1"/>
          </p:cNvSpPr>
          <p:nvPr>
            <p:ph type="body" idx="1"/>
          </p:nvPr>
        </p:nvSpPr>
        <p:spPr>
          <a:xfrm>
            <a:off x="787400" y="2768600"/>
            <a:ext cx="11430000" cy="5715000"/>
          </a:xfrm>
          <a:prstGeom prst="rect">
            <a:avLst/>
          </a:prstGeom>
        </p:spPr>
        <p:txBody>
          <a:bodyPr/>
          <a:lstStyle/>
          <a:p>
            <a:pPr marL="411392" lvl="0" indent="-411392" defTabSz="373885">
              <a:spcBef>
                <a:spcPts val="2300"/>
              </a:spcBef>
              <a:buBlip>
                <a:blip r:embed="rId3"/>
              </a:buBlip>
              <a:defRPr sz="1800">
                <a:solidFill>
                  <a:srgbClr val="000000"/>
                </a:solidFill>
              </a:defRPr>
            </a:pPr>
            <a:r>
              <a:rPr sz="2300" dirty="0">
                <a:solidFill>
                  <a:srgbClr val="5E5E5E"/>
                </a:solidFill>
              </a:rPr>
              <a:t>Introduction</a:t>
            </a:r>
          </a:p>
          <a:p>
            <a:pPr marL="411392" lvl="0" indent="-411392" defTabSz="373885">
              <a:spcBef>
                <a:spcPts val="2300"/>
              </a:spcBef>
              <a:buBlip>
                <a:blip r:embed="rId3"/>
              </a:buBlip>
              <a:defRPr sz="1800">
                <a:solidFill>
                  <a:srgbClr val="000000"/>
                </a:solidFill>
              </a:defRPr>
            </a:pPr>
            <a:r>
              <a:rPr sz="2300" dirty="0">
                <a:solidFill>
                  <a:srgbClr val="5E5E5E"/>
                </a:solidFill>
              </a:rPr>
              <a:t>The Software Development Life Cycle Model</a:t>
            </a:r>
          </a:p>
          <a:p>
            <a:pPr marL="411392" lvl="0" indent="-411392" defTabSz="373885">
              <a:spcBef>
                <a:spcPts val="2300"/>
              </a:spcBef>
              <a:buBlip>
                <a:blip r:embed="rId3"/>
              </a:buBlip>
              <a:defRPr sz="1800">
                <a:solidFill>
                  <a:srgbClr val="000000"/>
                </a:solidFill>
              </a:defRPr>
            </a:pPr>
            <a:r>
              <a:rPr sz="2300" dirty="0">
                <a:solidFill>
                  <a:srgbClr val="5E5E5E"/>
                </a:solidFill>
              </a:rPr>
              <a:t>Requirements</a:t>
            </a:r>
          </a:p>
          <a:p>
            <a:pPr marL="411392" lvl="0" indent="-411392" defTabSz="373885">
              <a:spcBef>
                <a:spcPts val="2300"/>
              </a:spcBef>
              <a:buBlip>
                <a:blip r:embed="rId3"/>
              </a:buBlip>
              <a:defRPr sz="1800">
                <a:solidFill>
                  <a:srgbClr val="000000"/>
                </a:solidFill>
              </a:defRPr>
            </a:pPr>
            <a:r>
              <a:rPr sz="2300" dirty="0">
                <a:solidFill>
                  <a:srgbClr val="5E5E5E"/>
                </a:solidFill>
              </a:rPr>
              <a:t>Design</a:t>
            </a:r>
          </a:p>
          <a:p>
            <a:pPr marL="411392" lvl="0" indent="-411392" defTabSz="373885">
              <a:spcBef>
                <a:spcPts val="2300"/>
              </a:spcBef>
              <a:buBlip>
                <a:blip r:embed="rId3"/>
              </a:buBlip>
              <a:defRPr sz="1800">
                <a:solidFill>
                  <a:srgbClr val="000000"/>
                </a:solidFill>
              </a:defRPr>
            </a:pPr>
            <a:r>
              <a:rPr sz="2300" dirty="0">
                <a:solidFill>
                  <a:srgbClr val="5E5E5E"/>
                </a:solidFill>
              </a:rPr>
              <a:t>Implementation</a:t>
            </a:r>
          </a:p>
          <a:p>
            <a:pPr marL="411392" lvl="0" indent="-411392" defTabSz="373885">
              <a:spcBef>
                <a:spcPts val="2300"/>
              </a:spcBef>
              <a:buBlip>
                <a:blip r:embed="rId3"/>
              </a:buBlip>
              <a:defRPr sz="1800">
                <a:solidFill>
                  <a:srgbClr val="000000"/>
                </a:solidFill>
              </a:defRPr>
            </a:pPr>
            <a:r>
              <a:rPr sz="2300" dirty="0" smtClean="0">
                <a:solidFill>
                  <a:srgbClr val="5E5E5E"/>
                </a:solidFill>
              </a:rPr>
              <a:t>Testing</a:t>
            </a:r>
            <a:endParaRPr sz="2300" dirty="0">
              <a:solidFill>
                <a:srgbClr val="5E5E5E"/>
              </a:solidFill>
            </a:endParaRPr>
          </a:p>
          <a:p>
            <a:pPr marL="411392" lvl="0" indent="-411392" defTabSz="373885">
              <a:spcBef>
                <a:spcPts val="2300"/>
              </a:spcBef>
              <a:buBlip>
                <a:blip r:embed="rId3"/>
              </a:buBlip>
              <a:defRPr sz="1800">
                <a:solidFill>
                  <a:srgbClr val="000000"/>
                </a:solidFill>
              </a:defRPr>
            </a:pPr>
            <a:r>
              <a:rPr lang="en-US" sz="2300" dirty="0" smtClean="0">
                <a:solidFill>
                  <a:srgbClr val="5E5E5E"/>
                </a:solidFill>
              </a:rPr>
              <a:t>Future Work</a:t>
            </a:r>
            <a:endParaRPr lang="en-US" sz="2300" dirty="0" smtClean="0">
              <a:solidFill>
                <a:srgbClr val="5E5E5E"/>
              </a:solidFill>
            </a:endParaRPr>
          </a:p>
          <a:p>
            <a:pPr marL="411392" lvl="0" indent="-411392" defTabSz="373885">
              <a:spcBef>
                <a:spcPts val="2300"/>
              </a:spcBef>
              <a:buBlip>
                <a:blip r:embed="rId3"/>
              </a:buBlip>
              <a:defRPr sz="1800">
                <a:solidFill>
                  <a:srgbClr val="000000"/>
                </a:solidFill>
              </a:defRPr>
            </a:pPr>
            <a:r>
              <a:rPr lang="en-US" sz="2300" dirty="0" smtClean="0">
                <a:solidFill>
                  <a:srgbClr val="5E5E5E"/>
                </a:solidFill>
              </a:rPr>
              <a:t>Demo</a:t>
            </a:r>
            <a:endParaRPr sz="2300" dirty="0">
              <a:solidFill>
                <a:srgbClr val="5E5E5E"/>
              </a:solidFill>
            </a:endParaRP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Detailed </a:t>
            </a:r>
            <a:r>
              <a:rPr sz="7800" dirty="0" smtClean="0">
                <a:solidFill>
                  <a:srgbClr val="767367"/>
                </a:solidFill>
                <a:effectLst>
                  <a:outerShdw blurRad="63500" dist="12700" dir="5400000" rotWithShape="0">
                    <a:srgbClr val="000000">
                      <a:alpha val="30000"/>
                    </a:srgbClr>
                  </a:outerShdw>
                </a:effectLst>
              </a:rPr>
              <a:t>Design</a:t>
            </a:r>
            <a:endParaRPr sz="7800" dirty="0">
              <a:solidFill>
                <a:srgbClr val="767367"/>
              </a:solidFill>
              <a:effectLst>
                <a:outerShdw blurRad="63500" dist="12700" dir="5400000" rotWithShape="0">
                  <a:srgbClr val="000000">
                    <a:alpha val="30000"/>
                  </a:srgbClr>
                </a:outerShdw>
              </a:effectLst>
            </a:endParaRPr>
          </a:p>
        </p:txBody>
      </p:sp>
      <p:sp>
        <p:nvSpPr>
          <p:cNvPr id="75" name="Shape 75"/>
          <p:cNvSpPr>
            <a:spLocks noGrp="1"/>
          </p:cNvSpPr>
          <p:nvPr>
            <p:ph type="body" idx="1"/>
          </p:nvPr>
        </p:nvSpPr>
        <p:spPr>
          <a:xfrm>
            <a:off x="169696" y="1979468"/>
            <a:ext cx="10775394" cy="1425864"/>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Class Diagram for </a:t>
            </a:r>
            <a:r>
              <a:rPr lang="en-US" sz="3600" dirty="0" err="1" smtClean="0">
                <a:solidFill>
                  <a:srgbClr val="535353"/>
                </a:solidFill>
              </a:rPr>
              <a:t>MongoDB_Models</a:t>
            </a:r>
            <a:r>
              <a:rPr lang="en-US" sz="3600" dirty="0" smtClean="0">
                <a:solidFill>
                  <a:srgbClr val="535353"/>
                </a:solidFill>
              </a:rPr>
              <a:t> </a:t>
            </a:r>
            <a:endParaRPr sz="3600" dirty="0">
              <a:solidFill>
                <a:srgbClr val="535353"/>
              </a:solidFill>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8549" y="3123767"/>
            <a:ext cx="8271741" cy="6203806"/>
          </a:xfrm>
          <a:prstGeom prst="rect">
            <a:avLst/>
          </a:prstGeom>
        </p:spPr>
      </p:pic>
    </p:spTree>
    <p:extLst>
      <p:ext uri="{BB962C8B-B14F-4D97-AF65-F5344CB8AC3E}">
        <p14:creationId xmlns:p14="http://schemas.microsoft.com/office/powerpoint/2010/main" val="3664830173"/>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Database </a:t>
            </a:r>
            <a:r>
              <a:rPr sz="7800" dirty="0" smtClean="0">
                <a:solidFill>
                  <a:srgbClr val="767367"/>
                </a:solidFill>
                <a:effectLst>
                  <a:outerShdw blurRad="63500" dist="12700" dir="5400000" rotWithShape="0">
                    <a:srgbClr val="000000">
                      <a:alpha val="30000"/>
                    </a:srgbClr>
                  </a:outerShdw>
                </a:effectLst>
              </a:rPr>
              <a:t>Design</a:t>
            </a:r>
            <a:endParaRPr sz="7800" dirty="0">
              <a:solidFill>
                <a:srgbClr val="767367"/>
              </a:solidFill>
              <a:effectLst>
                <a:outerShdw blurRad="63500" dist="12700" dir="5400000" rotWithShape="0">
                  <a:srgbClr val="000000">
                    <a:alpha val="30000"/>
                  </a:srgbClr>
                </a:outerShdw>
              </a:effectLst>
            </a:endParaRPr>
          </a:p>
        </p:txBody>
      </p:sp>
      <p:sp>
        <p:nvSpPr>
          <p:cNvPr id="75" name="Shape 75"/>
          <p:cNvSpPr>
            <a:spLocks noGrp="1"/>
          </p:cNvSpPr>
          <p:nvPr>
            <p:ph type="body" idx="1"/>
          </p:nvPr>
        </p:nvSpPr>
        <p:spPr>
          <a:xfrm>
            <a:off x="183551" y="-165100"/>
            <a:ext cx="11430000" cy="5715000"/>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Database Design – Previously</a:t>
            </a:r>
            <a:endParaRPr sz="3600" dirty="0">
              <a:solidFill>
                <a:srgbClr val="535353"/>
              </a:solidFill>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5555" y="3105727"/>
            <a:ext cx="7101899" cy="6279574"/>
          </a:xfrm>
          <a:prstGeom prst="rect">
            <a:avLst/>
          </a:prstGeom>
        </p:spPr>
      </p:pic>
    </p:spTree>
    <p:extLst>
      <p:ext uri="{BB962C8B-B14F-4D97-AF65-F5344CB8AC3E}">
        <p14:creationId xmlns:p14="http://schemas.microsoft.com/office/powerpoint/2010/main" val="4001418347"/>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Database </a:t>
            </a:r>
            <a:r>
              <a:rPr sz="7800" dirty="0" smtClean="0">
                <a:solidFill>
                  <a:srgbClr val="767367"/>
                </a:solidFill>
                <a:effectLst>
                  <a:outerShdw blurRad="63500" dist="12700" dir="5400000" rotWithShape="0">
                    <a:srgbClr val="000000">
                      <a:alpha val="30000"/>
                    </a:srgbClr>
                  </a:outerShdw>
                </a:effectLst>
              </a:rPr>
              <a:t>Design</a:t>
            </a:r>
            <a:endParaRPr sz="7800" dirty="0">
              <a:solidFill>
                <a:srgbClr val="767367"/>
              </a:solidFill>
              <a:effectLst>
                <a:outerShdw blurRad="63500" dist="12700" dir="5400000" rotWithShape="0">
                  <a:srgbClr val="000000">
                    <a:alpha val="30000"/>
                  </a:srgbClr>
                </a:outerShdw>
              </a:effectLst>
            </a:endParaRPr>
          </a:p>
        </p:txBody>
      </p:sp>
      <p:sp>
        <p:nvSpPr>
          <p:cNvPr id="75" name="Shape 75"/>
          <p:cNvSpPr>
            <a:spLocks noGrp="1"/>
          </p:cNvSpPr>
          <p:nvPr>
            <p:ph type="body" idx="1"/>
          </p:nvPr>
        </p:nvSpPr>
        <p:spPr>
          <a:xfrm>
            <a:off x="183551" y="-165100"/>
            <a:ext cx="11430000" cy="5715000"/>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Database Design – Currently</a:t>
            </a:r>
            <a:endParaRPr sz="3600" dirty="0">
              <a:solidFill>
                <a:srgbClr val="535353"/>
              </a:solidFill>
            </a:endParaRPr>
          </a:p>
        </p:txBody>
      </p:sp>
      <p:pic>
        <p:nvPicPr>
          <p:cNvPr id="6" name="图片 5" descr="C:\Users\Sven\Desktop\New folder\Report\Previous DB 2.jpg"/>
          <p:cNvPicPr/>
          <p:nvPr/>
        </p:nvPicPr>
        <p:blipFill>
          <a:blip r:embed="rId3">
            <a:extLst>
              <a:ext uri="{28A0092B-C50C-407E-A947-70E740481C1C}">
                <a14:useLocalDpi xmlns:a14="http://schemas.microsoft.com/office/drawing/2010/main" val="0"/>
              </a:ext>
            </a:extLst>
          </a:blip>
          <a:srcRect/>
          <a:stretch>
            <a:fillRect/>
          </a:stretch>
        </p:blipFill>
        <p:spPr bwMode="auto">
          <a:xfrm>
            <a:off x="2923136" y="3258820"/>
            <a:ext cx="6775046" cy="6092998"/>
          </a:xfrm>
          <a:prstGeom prst="rect">
            <a:avLst/>
          </a:prstGeom>
          <a:noFill/>
          <a:ln>
            <a:noFill/>
          </a:ln>
        </p:spPr>
      </p:pic>
    </p:spTree>
    <p:extLst>
      <p:ext uri="{BB962C8B-B14F-4D97-AF65-F5344CB8AC3E}">
        <p14:creationId xmlns:p14="http://schemas.microsoft.com/office/powerpoint/2010/main" val="2952512385"/>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Database </a:t>
            </a:r>
            <a:r>
              <a:rPr sz="7800" dirty="0" smtClean="0">
                <a:solidFill>
                  <a:srgbClr val="767367"/>
                </a:solidFill>
                <a:effectLst>
                  <a:outerShdw blurRad="63500" dist="12700" dir="5400000" rotWithShape="0">
                    <a:srgbClr val="000000">
                      <a:alpha val="30000"/>
                    </a:srgbClr>
                  </a:outerShdw>
                </a:effectLst>
              </a:rPr>
              <a:t>Design</a:t>
            </a:r>
            <a:endParaRPr sz="7800" dirty="0">
              <a:solidFill>
                <a:srgbClr val="767367"/>
              </a:solidFill>
              <a:effectLst>
                <a:outerShdw blurRad="63500" dist="12700" dir="5400000" rotWithShape="0">
                  <a:srgbClr val="000000">
                    <a:alpha val="30000"/>
                  </a:srgbClr>
                </a:outerShdw>
              </a:effectLst>
            </a:endParaRPr>
          </a:p>
        </p:txBody>
      </p:sp>
      <p:sp>
        <p:nvSpPr>
          <p:cNvPr id="75" name="Shape 75"/>
          <p:cNvSpPr>
            <a:spLocks noGrp="1"/>
          </p:cNvSpPr>
          <p:nvPr>
            <p:ph type="body" idx="1"/>
          </p:nvPr>
        </p:nvSpPr>
        <p:spPr>
          <a:xfrm>
            <a:off x="183551" y="-165100"/>
            <a:ext cx="11430000" cy="5715000"/>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ER Diagram</a:t>
            </a:r>
            <a:endParaRPr sz="3600" dirty="0">
              <a:solidFill>
                <a:srgbClr val="535353"/>
              </a:solidFil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5212" y="2271251"/>
            <a:ext cx="5629224" cy="7247976"/>
          </a:xfrm>
          <a:prstGeom prst="rect">
            <a:avLst/>
          </a:prstGeom>
        </p:spPr>
      </p:pic>
    </p:spTree>
    <p:extLst>
      <p:ext uri="{BB962C8B-B14F-4D97-AF65-F5344CB8AC3E}">
        <p14:creationId xmlns:p14="http://schemas.microsoft.com/office/powerpoint/2010/main" val="389439675"/>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GUI </a:t>
            </a:r>
            <a:r>
              <a:rPr sz="7800" dirty="0" smtClean="0">
                <a:solidFill>
                  <a:srgbClr val="767367"/>
                </a:solidFill>
                <a:effectLst>
                  <a:outerShdw blurRad="63500" dist="12700" dir="5400000" rotWithShape="0">
                    <a:srgbClr val="000000">
                      <a:alpha val="30000"/>
                    </a:srgbClr>
                  </a:outerShdw>
                </a:effectLst>
              </a:rPr>
              <a:t>Design</a:t>
            </a:r>
            <a:endParaRPr sz="7800" dirty="0">
              <a:solidFill>
                <a:srgbClr val="767367"/>
              </a:solidFill>
              <a:effectLst>
                <a:outerShdw blurRad="63500" dist="12700" dir="5400000" rotWithShape="0">
                  <a:srgbClr val="000000">
                    <a:alpha val="30000"/>
                  </a:srgbClr>
                </a:outerShdw>
              </a:effectLst>
            </a:endParaRPr>
          </a:p>
        </p:txBody>
      </p:sp>
      <p:pic>
        <p:nvPicPr>
          <p:cNvPr id="6" name="图片 5" descr="C:\Users\Sven\Desktop\Report\GUI 1.jpg"/>
          <p:cNvPicPr/>
          <p:nvPr/>
        </p:nvPicPr>
        <p:blipFill>
          <a:blip r:embed="rId3">
            <a:extLst>
              <a:ext uri="{28A0092B-C50C-407E-A947-70E740481C1C}">
                <a14:useLocalDpi xmlns:a14="http://schemas.microsoft.com/office/drawing/2010/main" val="0"/>
              </a:ext>
            </a:extLst>
          </a:blip>
          <a:srcRect/>
          <a:stretch>
            <a:fillRect/>
          </a:stretch>
        </p:blipFill>
        <p:spPr bwMode="auto">
          <a:xfrm>
            <a:off x="1038918" y="3111500"/>
            <a:ext cx="5274310" cy="4510405"/>
          </a:xfrm>
          <a:prstGeom prst="rect">
            <a:avLst/>
          </a:prstGeom>
          <a:noFill/>
          <a:ln>
            <a:noFill/>
          </a:ln>
        </p:spPr>
      </p:pic>
      <p:pic>
        <p:nvPicPr>
          <p:cNvPr id="7" name="图片 6" descr="C:\Users\Sven\Desktop\New folder\Report\GUI 2.jpg"/>
          <p:cNvPicPr/>
          <p:nvPr/>
        </p:nvPicPr>
        <p:blipFill>
          <a:blip r:embed="rId4">
            <a:extLst>
              <a:ext uri="{28A0092B-C50C-407E-A947-70E740481C1C}">
                <a14:useLocalDpi xmlns:a14="http://schemas.microsoft.com/office/drawing/2010/main" val="0"/>
              </a:ext>
            </a:extLst>
          </a:blip>
          <a:srcRect/>
          <a:stretch>
            <a:fillRect/>
          </a:stretch>
        </p:blipFill>
        <p:spPr bwMode="auto">
          <a:xfrm>
            <a:off x="6956096" y="2661920"/>
            <a:ext cx="5274310" cy="5775960"/>
          </a:xfrm>
          <a:prstGeom prst="rect">
            <a:avLst/>
          </a:prstGeom>
          <a:noFill/>
          <a:ln>
            <a:noFill/>
          </a:ln>
        </p:spPr>
      </p:pic>
      <p:sp>
        <p:nvSpPr>
          <p:cNvPr id="2" name="文本占位符 1"/>
          <p:cNvSpPr>
            <a:spLocks noGrp="1"/>
          </p:cNvSpPr>
          <p:nvPr>
            <p:ph type="body" idx="1"/>
          </p:nvPr>
        </p:nvSpPr>
        <p:spPr/>
        <p:txBody>
          <a:bodyPr/>
          <a:lstStyle/>
          <a:p>
            <a:endParaRPr lang="en-US"/>
          </a:p>
        </p:txBody>
      </p:sp>
    </p:spTree>
    <p:extLst>
      <p:ext uri="{BB962C8B-B14F-4D97-AF65-F5344CB8AC3E}">
        <p14:creationId xmlns:p14="http://schemas.microsoft.com/office/powerpoint/2010/main" val="2317698893"/>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Implementation</a:t>
            </a:r>
            <a:endParaRPr sz="7800" dirty="0">
              <a:solidFill>
                <a:srgbClr val="767367"/>
              </a:solidFill>
              <a:effectLst>
                <a:outerShdw blurRad="63500" dist="12700" dir="5400000" rotWithShape="0">
                  <a:srgbClr val="000000">
                    <a:alpha val="30000"/>
                  </a:srgbClr>
                </a:outerShdw>
              </a:effectLst>
            </a:endParaRPr>
          </a:p>
        </p:txBody>
      </p:sp>
      <p:sp>
        <p:nvSpPr>
          <p:cNvPr id="75" name="Shape 75"/>
          <p:cNvSpPr>
            <a:spLocks noGrp="1"/>
          </p:cNvSpPr>
          <p:nvPr>
            <p:ph type="body" idx="1"/>
          </p:nvPr>
        </p:nvSpPr>
        <p:spPr>
          <a:xfrm>
            <a:off x="787400" y="2768600"/>
            <a:ext cx="11430000" cy="5715000"/>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Technique Used</a:t>
            </a:r>
            <a:endParaRPr sz="3600" dirty="0">
              <a:solidFill>
                <a:srgbClr val="535353"/>
              </a:solidFill>
            </a:endParaRPr>
          </a:p>
          <a:p>
            <a:pPr marL="787400" lvl="0" indent="-787400">
              <a:buClr>
                <a:srgbClr val="535353"/>
              </a:buClr>
              <a:buFont typeface="Arial"/>
              <a:buChar char="•"/>
              <a:defRPr sz="1800">
                <a:solidFill>
                  <a:srgbClr val="000000"/>
                </a:solidFill>
              </a:defRPr>
            </a:pPr>
            <a:r>
              <a:rPr lang="en-US" sz="3600" dirty="0" smtClean="0">
                <a:solidFill>
                  <a:srgbClr val="535353"/>
                </a:solidFill>
              </a:rPr>
              <a:t>Implementation of Log Management System</a:t>
            </a:r>
            <a:endParaRPr dirty="0">
              <a:solidFill>
                <a:srgbClr val="535353"/>
              </a:solidFill>
            </a:endParaRPr>
          </a:p>
          <a:p>
            <a:pPr marL="787400" lvl="0" indent="-787400">
              <a:buClr>
                <a:srgbClr val="535353"/>
              </a:buClr>
              <a:buFont typeface="Arial"/>
              <a:buChar char="•"/>
              <a:defRPr sz="1800">
                <a:solidFill>
                  <a:srgbClr val="000000"/>
                </a:solidFill>
              </a:defRPr>
            </a:pPr>
            <a:r>
              <a:rPr lang="en-US" sz="3600" dirty="0" smtClean="0">
                <a:solidFill>
                  <a:srgbClr val="535353"/>
                </a:solidFill>
              </a:rPr>
              <a:t>Implementation of Recommendation System</a:t>
            </a:r>
          </a:p>
          <a:p>
            <a:pPr marL="787400" lvl="0" indent="-787400">
              <a:buClr>
                <a:srgbClr val="535353"/>
              </a:buClr>
              <a:buFont typeface="Arial"/>
              <a:buChar char="•"/>
              <a:defRPr sz="1800">
                <a:solidFill>
                  <a:srgbClr val="000000"/>
                </a:solidFill>
              </a:defRPr>
            </a:pPr>
            <a:r>
              <a:rPr lang="en-US" sz="3600" dirty="0" smtClean="0">
                <a:solidFill>
                  <a:srgbClr val="535353"/>
                </a:solidFill>
              </a:rPr>
              <a:t>Obtain Data</a:t>
            </a:r>
            <a:endParaRPr lang="en-US" sz="1800" dirty="0">
              <a:solidFill>
                <a:srgbClr val="535353"/>
              </a:solidFill>
            </a:endParaRPr>
          </a:p>
        </p:txBody>
      </p:sp>
    </p:spTree>
    <p:extLst>
      <p:ext uri="{BB962C8B-B14F-4D97-AF65-F5344CB8AC3E}">
        <p14:creationId xmlns:p14="http://schemas.microsoft.com/office/powerpoint/2010/main" val="2787825203"/>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842818"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Improvement of MTV</a:t>
            </a:r>
            <a:endParaRPr sz="7800" dirty="0">
              <a:solidFill>
                <a:srgbClr val="767367"/>
              </a:solidFill>
              <a:effectLst>
                <a:outerShdw blurRad="63500" dist="12700" dir="5400000" rotWithShape="0">
                  <a:srgbClr val="000000">
                    <a:alpha val="30000"/>
                  </a:srgbClr>
                </a:outerShdw>
              </a:effectLst>
            </a:endParaRPr>
          </a:p>
        </p:txBody>
      </p:sp>
      <p:pic>
        <p:nvPicPr>
          <p:cNvPr id="8" name="图片 7" descr="C:\Users\Sven\Desktop\New folder\Report\MTV 2.jpg"/>
          <p:cNvPicPr/>
          <p:nvPr/>
        </p:nvPicPr>
        <p:blipFill>
          <a:blip r:embed="rId3">
            <a:extLst>
              <a:ext uri="{28A0092B-C50C-407E-A947-70E740481C1C}">
                <a14:useLocalDpi xmlns:a14="http://schemas.microsoft.com/office/drawing/2010/main" val="0"/>
              </a:ext>
            </a:extLst>
          </a:blip>
          <a:srcRect/>
          <a:stretch>
            <a:fillRect/>
          </a:stretch>
        </p:blipFill>
        <p:spPr bwMode="auto">
          <a:xfrm>
            <a:off x="6899565" y="3261855"/>
            <a:ext cx="5486400" cy="5688182"/>
          </a:xfrm>
          <a:prstGeom prst="rect">
            <a:avLst/>
          </a:prstGeom>
          <a:noFill/>
          <a:ln>
            <a:noFill/>
          </a:ln>
        </p:spPr>
      </p:pic>
      <p:pic>
        <p:nvPicPr>
          <p:cNvPr id="5" name="图片 4" descr="C:\Users\Sven\Desktop\Report\MTV 1.jpg"/>
          <p:cNvPicPr/>
          <p:nvPr/>
        </p:nvPicPr>
        <p:blipFill>
          <a:blip r:embed="rId4">
            <a:extLst>
              <a:ext uri="{28A0092B-C50C-407E-A947-70E740481C1C}">
                <a14:useLocalDpi xmlns:a14="http://schemas.microsoft.com/office/drawing/2010/main" val="0"/>
              </a:ext>
            </a:extLst>
          </a:blip>
          <a:srcRect/>
          <a:stretch>
            <a:fillRect/>
          </a:stretch>
        </p:blipFill>
        <p:spPr bwMode="auto">
          <a:xfrm>
            <a:off x="454066" y="3261855"/>
            <a:ext cx="5822044" cy="5688182"/>
          </a:xfrm>
          <a:prstGeom prst="rect">
            <a:avLst/>
          </a:prstGeom>
          <a:noFill/>
          <a:ln>
            <a:noFill/>
          </a:ln>
        </p:spPr>
      </p:pic>
    </p:spTree>
    <p:extLst>
      <p:ext uri="{BB962C8B-B14F-4D97-AF65-F5344CB8AC3E}">
        <p14:creationId xmlns:p14="http://schemas.microsoft.com/office/powerpoint/2010/main" val="4018136904"/>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Implementation of Log Management System</a:t>
            </a:r>
            <a:endParaRPr sz="7800" dirty="0">
              <a:solidFill>
                <a:srgbClr val="767367"/>
              </a:solidFill>
              <a:effectLst>
                <a:outerShdw blurRad="63500" dist="12700" dir="5400000" rotWithShape="0">
                  <a:srgbClr val="000000">
                    <a:alpha val="30000"/>
                  </a:srgbClr>
                </a:outerShdw>
              </a:effectLst>
            </a:endParaRPr>
          </a:p>
        </p:txBody>
      </p:sp>
      <p:graphicFrame>
        <p:nvGraphicFramePr>
          <p:cNvPr id="2" name="表格 1"/>
          <p:cNvGraphicFramePr>
            <a:graphicFrameLocks noGrp="1"/>
          </p:cNvGraphicFramePr>
          <p:nvPr>
            <p:extLst>
              <p:ext uri="{D42A27DB-BD31-4B8C-83A1-F6EECF244321}">
                <p14:modId xmlns:p14="http://schemas.microsoft.com/office/powerpoint/2010/main" val="919955728"/>
              </p:ext>
            </p:extLst>
          </p:nvPr>
        </p:nvGraphicFramePr>
        <p:xfrm>
          <a:off x="787400" y="3277346"/>
          <a:ext cx="4823691" cy="5818164"/>
        </p:xfrm>
        <a:graphic>
          <a:graphicData uri="http://schemas.openxmlformats.org/drawingml/2006/table">
            <a:tbl>
              <a:tblPr firstRow="1" firstCol="1" bandRow="1">
                <a:tableStyleId>{5940675A-B579-460E-94D1-54222C63F5DA}</a:tableStyleId>
              </a:tblPr>
              <a:tblGrid>
                <a:gridCol w="649043"/>
                <a:gridCol w="1112793"/>
                <a:gridCol w="2161309"/>
                <a:gridCol w="900546"/>
              </a:tblGrid>
              <a:tr h="366685">
                <a:tc>
                  <a:txBody>
                    <a:bodyPr/>
                    <a:lstStyle/>
                    <a:p>
                      <a:pPr marL="0" marR="0" algn="ctr">
                        <a:lnSpc>
                          <a:spcPct val="150000"/>
                        </a:lnSpc>
                        <a:spcBef>
                          <a:spcPts val="0"/>
                        </a:spcBef>
                        <a:spcAft>
                          <a:spcPts val="600"/>
                        </a:spcAft>
                        <a:tabLst>
                          <a:tab pos="4591050" algn="l"/>
                        </a:tabLst>
                      </a:pPr>
                      <a:r>
                        <a:rPr lang="en-US" sz="1200" kern="0" dirty="0">
                          <a:effectLst/>
                        </a:rPr>
                        <a:t>ID</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Action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Description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Points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605720">
                <a:tc>
                  <a:txBody>
                    <a:bodyPr/>
                    <a:lstStyle/>
                    <a:p>
                      <a:pPr marL="0" marR="0" algn="ctr">
                        <a:lnSpc>
                          <a:spcPct val="150000"/>
                        </a:lnSpc>
                        <a:spcBef>
                          <a:spcPts val="0"/>
                        </a:spcBef>
                        <a:spcAft>
                          <a:spcPts val="600"/>
                        </a:spcAft>
                        <a:tabLst>
                          <a:tab pos="4591050" algn="l"/>
                        </a:tabLst>
                      </a:pPr>
                      <a:r>
                        <a:rPr lang="en-US" sz="1200" kern="0">
                          <a:effectLst/>
                        </a:rPr>
                        <a:t>1</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Search</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A customer search for a movie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605720">
                <a:tc>
                  <a:txBody>
                    <a:bodyPr/>
                    <a:lstStyle/>
                    <a:p>
                      <a:pPr marL="0" marR="0" algn="ctr">
                        <a:lnSpc>
                          <a:spcPct val="150000"/>
                        </a:lnSpc>
                        <a:spcBef>
                          <a:spcPts val="0"/>
                        </a:spcBef>
                        <a:spcAft>
                          <a:spcPts val="600"/>
                        </a:spcAft>
                        <a:tabLst>
                          <a:tab pos="4591050" algn="l"/>
                        </a:tabLst>
                      </a:pPr>
                      <a:r>
                        <a:rPr lang="en-US" sz="1200" kern="0">
                          <a:effectLst/>
                        </a:rPr>
                        <a:t>2</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Rating 1</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A customer rate a movie by 1 point</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605720">
                <a:tc>
                  <a:txBody>
                    <a:bodyPr/>
                    <a:lstStyle/>
                    <a:p>
                      <a:pPr marL="0" marR="0" algn="ctr">
                        <a:lnSpc>
                          <a:spcPct val="150000"/>
                        </a:lnSpc>
                        <a:spcBef>
                          <a:spcPts val="0"/>
                        </a:spcBef>
                        <a:spcAft>
                          <a:spcPts val="600"/>
                        </a:spcAft>
                        <a:tabLst>
                          <a:tab pos="4591050" algn="l"/>
                        </a:tabLst>
                      </a:pPr>
                      <a:r>
                        <a:rPr lang="en-US" sz="1200" kern="0">
                          <a:effectLst/>
                        </a:rPr>
                        <a:t>3</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Rating 2</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A customer rate a movie by 2 point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605720">
                <a:tc>
                  <a:txBody>
                    <a:bodyPr/>
                    <a:lstStyle/>
                    <a:p>
                      <a:pPr marL="0" marR="0" algn="ctr">
                        <a:lnSpc>
                          <a:spcPct val="150000"/>
                        </a:lnSpc>
                        <a:spcBef>
                          <a:spcPts val="0"/>
                        </a:spcBef>
                        <a:spcAft>
                          <a:spcPts val="600"/>
                        </a:spcAft>
                        <a:tabLst>
                          <a:tab pos="4591050" algn="l"/>
                        </a:tabLst>
                      </a:pPr>
                      <a:r>
                        <a:rPr lang="en-US" sz="1200" kern="0">
                          <a:effectLst/>
                        </a:rPr>
                        <a:t>4</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Rating 3</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A customer rate a movie by 3 point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1</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605720">
                <a:tc>
                  <a:txBody>
                    <a:bodyPr/>
                    <a:lstStyle/>
                    <a:p>
                      <a:pPr marL="0" marR="0" algn="ctr">
                        <a:lnSpc>
                          <a:spcPct val="150000"/>
                        </a:lnSpc>
                        <a:spcBef>
                          <a:spcPts val="0"/>
                        </a:spcBef>
                        <a:spcAft>
                          <a:spcPts val="600"/>
                        </a:spcAft>
                        <a:tabLst>
                          <a:tab pos="4591050" algn="l"/>
                        </a:tabLst>
                      </a:pPr>
                      <a:r>
                        <a:rPr lang="en-US" sz="1200" kern="0">
                          <a:effectLst/>
                        </a:rPr>
                        <a:t>5</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Rating 4</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A customer rate a movie by 4 point</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2</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605720">
                <a:tc>
                  <a:txBody>
                    <a:bodyPr/>
                    <a:lstStyle/>
                    <a:p>
                      <a:pPr marL="0" marR="0" algn="ctr">
                        <a:lnSpc>
                          <a:spcPct val="150000"/>
                        </a:lnSpc>
                        <a:spcBef>
                          <a:spcPts val="0"/>
                        </a:spcBef>
                        <a:spcAft>
                          <a:spcPts val="600"/>
                        </a:spcAft>
                        <a:tabLst>
                          <a:tab pos="4591050" algn="l"/>
                        </a:tabLst>
                      </a:pPr>
                      <a:r>
                        <a:rPr lang="en-US" sz="1200" kern="0">
                          <a:effectLst/>
                        </a:rPr>
                        <a:t>6</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Rating 5</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A customer rate a movie by 5 point</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3</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807626">
                <a:tc>
                  <a:txBody>
                    <a:bodyPr/>
                    <a:lstStyle/>
                    <a:p>
                      <a:pPr marL="0" marR="0" algn="ctr">
                        <a:lnSpc>
                          <a:spcPct val="150000"/>
                        </a:lnSpc>
                        <a:spcBef>
                          <a:spcPts val="0"/>
                        </a:spcBef>
                        <a:spcAft>
                          <a:spcPts val="600"/>
                        </a:spcAft>
                        <a:tabLst>
                          <a:tab pos="4591050" algn="l"/>
                        </a:tabLst>
                      </a:pPr>
                      <a:r>
                        <a:rPr lang="en-US" sz="1200" kern="0">
                          <a:effectLst/>
                        </a:rPr>
                        <a:t>7</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View Details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A customer browse the details of a movie</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2</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1009533">
                <a:tc>
                  <a:txBody>
                    <a:bodyPr/>
                    <a:lstStyle/>
                    <a:p>
                      <a:pPr marL="0" marR="0" algn="ctr">
                        <a:lnSpc>
                          <a:spcPct val="150000"/>
                        </a:lnSpc>
                        <a:spcBef>
                          <a:spcPts val="0"/>
                        </a:spcBef>
                        <a:spcAft>
                          <a:spcPts val="600"/>
                        </a:spcAft>
                        <a:tabLst>
                          <a:tab pos="4591050" algn="l"/>
                        </a:tabLst>
                      </a:pPr>
                      <a:r>
                        <a:rPr lang="en-US" sz="1200" kern="0">
                          <a:effectLst/>
                        </a:rPr>
                        <a:t>8</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Make an order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A customer add a movie to his/her shopping cart</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3</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pic>
        <p:nvPicPr>
          <p:cNvPr id="5" name="图片 4" descr="C:\Users\Sven\Desktop\New folder\Report\logs.jpg"/>
          <p:cNvPicPr/>
          <p:nvPr/>
        </p:nvPicPr>
        <p:blipFill>
          <a:blip r:embed="rId3">
            <a:extLst>
              <a:ext uri="{28A0092B-C50C-407E-A947-70E740481C1C}">
                <a14:useLocalDpi xmlns:a14="http://schemas.microsoft.com/office/drawing/2010/main" val="0"/>
              </a:ext>
            </a:extLst>
          </a:blip>
          <a:srcRect/>
          <a:stretch>
            <a:fillRect/>
          </a:stretch>
        </p:blipFill>
        <p:spPr bwMode="auto">
          <a:xfrm>
            <a:off x="6143480" y="3381057"/>
            <a:ext cx="6073920" cy="5568979"/>
          </a:xfrm>
          <a:prstGeom prst="rect">
            <a:avLst/>
          </a:prstGeom>
          <a:noFill/>
          <a:ln>
            <a:noFill/>
          </a:ln>
        </p:spPr>
      </p:pic>
    </p:spTree>
    <p:extLst>
      <p:ext uri="{BB962C8B-B14F-4D97-AF65-F5344CB8AC3E}">
        <p14:creationId xmlns:p14="http://schemas.microsoft.com/office/powerpoint/2010/main" val="4134876402"/>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Implementation of Recommendation System</a:t>
            </a:r>
            <a:endParaRPr sz="7800" dirty="0">
              <a:solidFill>
                <a:srgbClr val="767367"/>
              </a:solidFill>
              <a:effectLst>
                <a:outerShdw blurRad="63500" dist="12700" dir="5400000" rotWithShape="0">
                  <a:srgbClr val="000000">
                    <a:alpha val="30000"/>
                  </a:srgbClr>
                </a:outerShdw>
              </a:effectLst>
            </a:endParaRPr>
          </a:p>
        </p:txBody>
      </p:sp>
      <p:sp>
        <p:nvSpPr>
          <p:cNvPr id="5" name="Shape 75"/>
          <p:cNvSpPr>
            <a:spLocks noGrp="1"/>
          </p:cNvSpPr>
          <p:nvPr>
            <p:ph type="body" idx="1"/>
          </p:nvPr>
        </p:nvSpPr>
        <p:spPr>
          <a:xfrm>
            <a:off x="457200" y="2768599"/>
            <a:ext cx="6045200" cy="5987473"/>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Collaborative Filtering</a:t>
            </a:r>
          </a:p>
          <a:p>
            <a:pPr marL="1138543" lvl="2" indent="-376543">
              <a:buClr>
                <a:srgbClr val="5E5E5E"/>
              </a:buClr>
              <a:buSzPct val="100000"/>
              <a:buFont typeface="Arial"/>
              <a:buChar char="•"/>
              <a:defRPr sz="1800">
                <a:solidFill>
                  <a:srgbClr val="000000"/>
                </a:solidFill>
              </a:defRPr>
            </a:pPr>
            <a:r>
              <a:rPr lang="en-US" sz="2600" dirty="0">
                <a:solidFill>
                  <a:srgbClr val="535353"/>
                </a:solidFill>
              </a:rPr>
              <a:t>Collaborative filtering methods are based on collecting and analyzing a large amount of information on users’ behaviors, activities or preferences and predicting what users will like based on their similarity to other users </a:t>
            </a:r>
            <a:endParaRPr sz="2600" dirty="0">
              <a:solidFill>
                <a:srgbClr val="535353"/>
              </a:solidFill>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02400" y="4389302"/>
            <a:ext cx="5541225" cy="3036736"/>
          </a:xfrm>
          <a:prstGeom prst="rect">
            <a:avLst/>
          </a:prstGeom>
        </p:spPr>
      </p:pic>
    </p:spTree>
    <p:extLst>
      <p:ext uri="{BB962C8B-B14F-4D97-AF65-F5344CB8AC3E}">
        <p14:creationId xmlns:p14="http://schemas.microsoft.com/office/powerpoint/2010/main" val="3840623812"/>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Implementation of Recommendation System</a:t>
            </a:r>
            <a:endParaRPr sz="7800" dirty="0">
              <a:solidFill>
                <a:srgbClr val="767367"/>
              </a:solidFill>
              <a:effectLst>
                <a:outerShdw blurRad="63500" dist="12700" dir="5400000" rotWithShape="0">
                  <a:srgbClr val="000000">
                    <a:alpha val="30000"/>
                  </a:srgbClr>
                </a:outerShdw>
              </a:effectLst>
            </a:endParaRPr>
          </a:p>
        </p:txBody>
      </p:sp>
      <p:sp>
        <p:nvSpPr>
          <p:cNvPr id="5" name="Shape 75"/>
          <p:cNvSpPr>
            <a:spLocks noGrp="1"/>
          </p:cNvSpPr>
          <p:nvPr>
            <p:ph type="body" idx="1"/>
          </p:nvPr>
        </p:nvSpPr>
        <p:spPr>
          <a:xfrm>
            <a:off x="431800" y="2705538"/>
            <a:ext cx="6070600" cy="5987473"/>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Content-based filtering</a:t>
            </a:r>
          </a:p>
          <a:p>
            <a:pPr marL="1138543" lvl="2" indent="-376543">
              <a:buClr>
                <a:srgbClr val="5E5E5E"/>
              </a:buClr>
              <a:buSzPct val="100000"/>
              <a:buFont typeface="Arial"/>
              <a:buChar char="•"/>
              <a:defRPr sz="1800">
                <a:solidFill>
                  <a:srgbClr val="000000"/>
                </a:solidFill>
              </a:defRPr>
            </a:pPr>
            <a:r>
              <a:rPr lang="en-US" sz="2600" dirty="0">
                <a:solidFill>
                  <a:srgbClr val="535353"/>
                </a:solidFill>
              </a:rPr>
              <a:t>Content-based filtering methods are based on a description of the item and a profile of the users’ preference </a:t>
            </a:r>
            <a:endParaRPr sz="2600" dirty="0">
              <a:solidFill>
                <a:srgbClr val="535353"/>
              </a:solidFil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9988" y="4298019"/>
            <a:ext cx="5429028" cy="3405107"/>
          </a:xfrm>
          <a:prstGeom prst="rect">
            <a:avLst/>
          </a:prstGeom>
        </p:spPr>
      </p:pic>
    </p:spTree>
    <p:extLst>
      <p:ext uri="{BB962C8B-B14F-4D97-AF65-F5344CB8AC3E}">
        <p14:creationId xmlns:p14="http://schemas.microsoft.com/office/powerpoint/2010/main" val="4057180435"/>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Introduction</a:t>
            </a:r>
          </a:p>
        </p:txBody>
      </p:sp>
      <p:sp>
        <p:nvSpPr>
          <p:cNvPr id="45" name="Shape 45"/>
          <p:cNvSpPr>
            <a:spLocks noGrp="1"/>
          </p:cNvSpPr>
          <p:nvPr>
            <p:ph type="body" idx="1"/>
          </p:nvPr>
        </p:nvSpPr>
        <p:spPr>
          <a:xfrm>
            <a:off x="787400" y="2768600"/>
            <a:ext cx="11430000" cy="5715000"/>
          </a:xfrm>
          <a:prstGeom prst="rect">
            <a:avLst/>
          </a:prstGeom>
        </p:spPr>
        <p:txBody>
          <a:bodyPr/>
          <a:lstStyle/>
          <a:p>
            <a:pPr marL="1574800" lvl="0" indent="-1574800">
              <a:buBlip>
                <a:blip r:embed="rId3"/>
              </a:buBlip>
              <a:defRPr sz="1800">
                <a:solidFill>
                  <a:srgbClr val="000000"/>
                </a:solidFill>
              </a:defRPr>
            </a:pPr>
            <a:r>
              <a:rPr lang="en-US" sz="3600" dirty="0" smtClean="0">
                <a:solidFill>
                  <a:srgbClr val="535353"/>
                </a:solidFill>
              </a:rPr>
              <a:t>A Traditional Shopping Application Using a Relational Database</a:t>
            </a:r>
            <a:endParaRPr dirty="0">
              <a:solidFill>
                <a:srgbClr val="535353"/>
              </a:solidFill>
            </a:endParaRPr>
          </a:p>
          <a:p>
            <a:pPr marL="1574800" lvl="0" indent="-1574800">
              <a:buBlip>
                <a:blip r:embed="rId3"/>
              </a:buBlip>
              <a:defRPr sz="1800">
                <a:solidFill>
                  <a:srgbClr val="000000"/>
                </a:solidFill>
              </a:defRPr>
            </a:pPr>
            <a:r>
              <a:rPr lang="en-US" sz="3600" dirty="0" smtClean="0">
                <a:solidFill>
                  <a:srgbClr val="535353"/>
                </a:solidFill>
              </a:rPr>
              <a:t>Reengineering the Project with a NoSQL Database</a:t>
            </a:r>
            <a:endParaRPr dirty="0">
              <a:solidFill>
                <a:srgbClr val="535353"/>
              </a:solidFill>
            </a:endParaRPr>
          </a:p>
        </p:txBody>
      </p:sp>
    </p:spTree>
    <p:extLst>
      <p:ext uri="{BB962C8B-B14F-4D97-AF65-F5344CB8AC3E}">
        <p14:creationId xmlns:p14="http://schemas.microsoft.com/office/powerpoint/2010/main" val="1728149450"/>
      </p:ext>
    </p:extLst>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Implementation of recommendation System</a:t>
            </a:r>
            <a:endParaRPr sz="7800" dirty="0">
              <a:solidFill>
                <a:srgbClr val="767367"/>
              </a:solidFill>
              <a:effectLst>
                <a:outerShdw blurRad="63500" dist="12700" dir="5400000" rotWithShape="0">
                  <a:srgbClr val="000000">
                    <a:alpha val="30000"/>
                  </a:srgbClr>
                </a:outerShdw>
              </a:effectLst>
            </a:endParaRPr>
          </a:p>
        </p:txBody>
      </p:sp>
      <p:sp>
        <p:nvSpPr>
          <p:cNvPr id="65" name="Shape 65"/>
          <p:cNvSpPr>
            <a:spLocks noGrp="1"/>
          </p:cNvSpPr>
          <p:nvPr>
            <p:ph type="body" idx="1"/>
          </p:nvPr>
        </p:nvSpPr>
        <p:spPr>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Four steps of generating a recommend list</a:t>
            </a:r>
            <a:endParaRPr dirty="0" smtClean="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1. Get the most recent logs of the user</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2. Score genres based on logs</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3. Score movies based on the scores of genres</a:t>
            </a:r>
          </a:p>
          <a:p>
            <a:pPr marL="1138543" lvl="2" indent="-376543">
              <a:buClr>
                <a:srgbClr val="5E5E5E"/>
              </a:buClr>
              <a:buSzPct val="100000"/>
              <a:buChar char="•"/>
              <a:defRPr sz="1800">
                <a:solidFill>
                  <a:srgbClr val="000000"/>
                </a:solidFill>
              </a:defRPr>
            </a:pPr>
            <a:r>
              <a:rPr lang="en-US" sz="2600" dirty="0" smtClean="0">
                <a:solidFill>
                  <a:srgbClr val="535353"/>
                </a:solidFill>
              </a:rPr>
              <a:t>4. Recommend the movies based on the scores of movies</a:t>
            </a:r>
            <a:endParaRPr sz="2600" dirty="0">
              <a:solidFill>
                <a:srgbClr val="535353"/>
              </a:solidFill>
            </a:endParaRPr>
          </a:p>
        </p:txBody>
      </p:sp>
    </p:spTree>
    <p:extLst>
      <p:ext uri="{BB962C8B-B14F-4D97-AF65-F5344CB8AC3E}">
        <p14:creationId xmlns:p14="http://schemas.microsoft.com/office/powerpoint/2010/main" val="867194845"/>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2.Score Genres Based on Logs</a:t>
            </a:r>
            <a:endParaRPr sz="7800" dirty="0">
              <a:solidFill>
                <a:srgbClr val="767367"/>
              </a:solidFill>
              <a:effectLst>
                <a:outerShdw blurRad="63500" dist="12700" dir="5400000" rotWithShape="0">
                  <a:srgbClr val="000000">
                    <a:alpha val="30000"/>
                  </a:srgbClr>
                </a:outerShdw>
              </a:effectLst>
            </a:endParaRPr>
          </a:p>
        </p:txBody>
      </p:sp>
      <p:graphicFrame>
        <p:nvGraphicFramePr>
          <p:cNvPr id="3" name="表格 2"/>
          <p:cNvGraphicFramePr>
            <a:graphicFrameLocks noGrp="1"/>
          </p:cNvGraphicFramePr>
          <p:nvPr>
            <p:extLst>
              <p:ext uri="{D42A27DB-BD31-4B8C-83A1-F6EECF244321}">
                <p14:modId xmlns:p14="http://schemas.microsoft.com/office/powerpoint/2010/main" val="1993476409"/>
              </p:ext>
            </p:extLst>
          </p:nvPr>
        </p:nvGraphicFramePr>
        <p:xfrm>
          <a:off x="593435" y="3273575"/>
          <a:ext cx="2246745" cy="4803621"/>
        </p:xfrm>
        <a:graphic>
          <a:graphicData uri="http://schemas.openxmlformats.org/drawingml/2006/table">
            <a:tbl>
              <a:tblPr firstRow="1" firstCol="1" bandRow="1">
                <a:tableStyleId>{5940675A-B579-460E-94D1-54222C63F5DA}</a:tableStyleId>
              </a:tblPr>
              <a:tblGrid>
                <a:gridCol w="1539435"/>
                <a:gridCol w="707310"/>
              </a:tblGrid>
              <a:tr h="248768">
                <a:tc>
                  <a:txBody>
                    <a:bodyPr/>
                    <a:lstStyle/>
                    <a:p>
                      <a:pPr marL="0" marR="0" algn="ctr">
                        <a:spcBef>
                          <a:spcPts val="0"/>
                        </a:spcBef>
                        <a:spcAft>
                          <a:spcPts val="0"/>
                        </a:spcAft>
                      </a:pPr>
                      <a:r>
                        <a:rPr lang="en-US" sz="1050" kern="100" dirty="0">
                          <a:effectLst/>
                        </a:rPr>
                        <a:t>Genre</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Point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Action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Adventure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Animation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Children`s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Comedy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Crime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Documentary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25797">
                <a:tc>
                  <a:txBody>
                    <a:bodyPr/>
                    <a:lstStyle/>
                    <a:p>
                      <a:pPr marL="0" marR="0" algn="ctr">
                        <a:spcBef>
                          <a:spcPts val="0"/>
                        </a:spcBef>
                        <a:spcAft>
                          <a:spcPts val="0"/>
                        </a:spcAft>
                      </a:pPr>
                      <a:r>
                        <a:rPr lang="en-US" sz="1050" kern="100">
                          <a:effectLst/>
                        </a:rPr>
                        <a:t>Drama</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Fantasy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Film-Noir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Horror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a:effectLst/>
                        </a:rPr>
                        <a:t>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Musical</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Mystery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Romance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Sci-Fi</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Thriller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War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dirty="0">
                          <a:effectLst/>
                        </a:rPr>
                        <a:t>Western</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a:effectLst/>
                        </a:rPr>
                        <a:t>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79076" y="3267075"/>
            <a:ext cx="3552825" cy="5048250"/>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8471" y="4522644"/>
            <a:ext cx="1524000" cy="2038350"/>
          </a:xfrm>
          <a:prstGeom prst="rect">
            <a:avLst/>
          </a:prstGeom>
        </p:spPr>
      </p:pic>
      <p:graphicFrame>
        <p:nvGraphicFramePr>
          <p:cNvPr id="9" name="表格 8"/>
          <p:cNvGraphicFramePr>
            <a:graphicFrameLocks noGrp="1"/>
          </p:cNvGraphicFramePr>
          <p:nvPr>
            <p:extLst>
              <p:ext uri="{D42A27DB-BD31-4B8C-83A1-F6EECF244321}">
                <p14:modId xmlns:p14="http://schemas.microsoft.com/office/powerpoint/2010/main" val="351044431"/>
              </p:ext>
            </p:extLst>
          </p:nvPr>
        </p:nvGraphicFramePr>
        <p:xfrm>
          <a:off x="9970655" y="3511704"/>
          <a:ext cx="2246745" cy="4803621"/>
        </p:xfrm>
        <a:graphic>
          <a:graphicData uri="http://schemas.openxmlformats.org/drawingml/2006/table">
            <a:tbl>
              <a:tblPr firstRow="1" firstCol="1" bandRow="1">
                <a:tableStyleId>{5940675A-B579-460E-94D1-54222C63F5DA}</a:tableStyleId>
              </a:tblPr>
              <a:tblGrid>
                <a:gridCol w="1539435"/>
                <a:gridCol w="707310"/>
              </a:tblGrid>
              <a:tr h="248768">
                <a:tc>
                  <a:txBody>
                    <a:bodyPr/>
                    <a:lstStyle/>
                    <a:p>
                      <a:pPr marL="0" marR="0" algn="ctr">
                        <a:spcBef>
                          <a:spcPts val="0"/>
                        </a:spcBef>
                        <a:spcAft>
                          <a:spcPts val="0"/>
                        </a:spcAft>
                      </a:pPr>
                      <a:r>
                        <a:rPr lang="en-US" sz="1050" kern="100" dirty="0">
                          <a:effectLst/>
                        </a:rPr>
                        <a:t>Genre</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a:effectLst/>
                        </a:rPr>
                        <a:t>Point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Action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25</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Adventure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3</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Animation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15</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Children`s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28</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Comedy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16</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Crime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7</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Documentary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40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25797">
                <a:tc>
                  <a:txBody>
                    <a:bodyPr/>
                    <a:lstStyle/>
                    <a:p>
                      <a:pPr marL="0" marR="0" algn="ctr">
                        <a:spcBef>
                          <a:spcPts val="0"/>
                        </a:spcBef>
                        <a:spcAft>
                          <a:spcPts val="0"/>
                        </a:spcAft>
                      </a:pPr>
                      <a:r>
                        <a:rPr lang="en-US" sz="1050" kern="100">
                          <a:effectLst/>
                        </a:rPr>
                        <a:t>Drama</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15</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Fantasy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17</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Film-Noir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12</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Horror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20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Musical</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13</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Mystery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2</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Romance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-5</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Sci-Fi</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16</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Thriller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17</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War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50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dirty="0">
                          <a:effectLst/>
                        </a:rPr>
                        <a:t>Western</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16</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
        <p:nvSpPr>
          <p:cNvPr id="7" name="加号 6"/>
          <p:cNvSpPr/>
          <p:nvPr/>
        </p:nvSpPr>
        <p:spPr>
          <a:xfrm>
            <a:off x="2872506" y="5070764"/>
            <a:ext cx="606570" cy="789709"/>
          </a:xfrm>
          <a:prstGeom prst="mathPlus">
            <a:avLst/>
          </a:prstGeom>
          <a:solidFill>
            <a:srgbClr val="FFFFFF"/>
          </a:solidFill>
          <a:ln w="25400" cap="flat">
            <a:solidFill>
              <a:srgbClr val="87AEC1"/>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5E5E5E"/>
              </a:solidFill>
              <a:effectLst/>
              <a:uFillTx/>
              <a:latin typeface="+mn-lt"/>
              <a:ea typeface="+mn-ea"/>
              <a:cs typeface="+mn-cs"/>
              <a:sym typeface="Avenir Roman"/>
            </a:endParaRPr>
          </a:p>
        </p:txBody>
      </p:sp>
      <p:sp>
        <p:nvSpPr>
          <p:cNvPr id="11" name="加号 10"/>
          <p:cNvSpPr/>
          <p:nvPr/>
        </p:nvSpPr>
        <p:spPr>
          <a:xfrm>
            <a:off x="7031901" y="5146964"/>
            <a:ext cx="606570" cy="789709"/>
          </a:xfrm>
          <a:prstGeom prst="mathPlus">
            <a:avLst/>
          </a:prstGeom>
          <a:solidFill>
            <a:srgbClr val="FFFFFF"/>
          </a:solidFill>
          <a:ln w="25400" cap="flat">
            <a:solidFill>
              <a:srgbClr val="87AEC1"/>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5E5E5E"/>
              </a:solidFill>
              <a:effectLst/>
              <a:uFillTx/>
              <a:latin typeface="+mn-lt"/>
              <a:ea typeface="+mn-ea"/>
              <a:cs typeface="+mn-cs"/>
              <a:sym typeface="Avenir Roman"/>
            </a:endParaRPr>
          </a:p>
        </p:txBody>
      </p:sp>
      <p:sp>
        <p:nvSpPr>
          <p:cNvPr id="8" name="等于号 7"/>
          <p:cNvSpPr/>
          <p:nvPr/>
        </p:nvSpPr>
        <p:spPr>
          <a:xfrm>
            <a:off x="9134761" y="5084618"/>
            <a:ext cx="914400" cy="914400"/>
          </a:xfrm>
          <a:prstGeom prst="mathEqual">
            <a:avLst/>
          </a:prstGeom>
          <a:solidFill>
            <a:srgbClr val="FFFFFF"/>
          </a:solidFill>
          <a:ln w="25400" cap="flat">
            <a:solidFill>
              <a:srgbClr val="87AEC1"/>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5E5E5E"/>
              </a:solidFill>
              <a:effectLst/>
              <a:uFillTx/>
              <a:latin typeface="+mn-lt"/>
              <a:ea typeface="+mn-ea"/>
              <a:cs typeface="+mn-cs"/>
              <a:sym typeface="Avenir Roman"/>
            </a:endParaRPr>
          </a:p>
        </p:txBody>
      </p:sp>
    </p:spTree>
    <p:extLst>
      <p:ext uri="{BB962C8B-B14F-4D97-AF65-F5344CB8AC3E}">
        <p14:creationId xmlns:p14="http://schemas.microsoft.com/office/powerpoint/2010/main" val="709257524"/>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3.Score Movies Based on the Score of Genres</a:t>
            </a:r>
            <a:endParaRPr sz="7800" dirty="0">
              <a:solidFill>
                <a:srgbClr val="767367"/>
              </a:solidFill>
              <a:effectLst>
                <a:outerShdw blurRad="63500" dist="12700" dir="5400000" rotWithShape="0">
                  <a:srgbClr val="000000">
                    <a:alpha val="30000"/>
                  </a:srgbClr>
                </a:outerShdw>
              </a:effectLst>
            </a:endParaRPr>
          </a:p>
        </p:txBody>
      </p:sp>
      <p:graphicFrame>
        <p:nvGraphicFramePr>
          <p:cNvPr id="9" name="表格 8"/>
          <p:cNvGraphicFramePr>
            <a:graphicFrameLocks noGrp="1"/>
          </p:cNvGraphicFramePr>
          <p:nvPr>
            <p:extLst>
              <p:ext uri="{D42A27DB-BD31-4B8C-83A1-F6EECF244321}">
                <p14:modId xmlns:p14="http://schemas.microsoft.com/office/powerpoint/2010/main" val="125989077"/>
              </p:ext>
            </p:extLst>
          </p:nvPr>
        </p:nvGraphicFramePr>
        <p:xfrm>
          <a:off x="5807361" y="3472516"/>
          <a:ext cx="2246745" cy="4803621"/>
        </p:xfrm>
        <a:graphic>
          <a:graphicData uri="http://schemas.openxmlformats.org/drawingml/2006/table">
            <a:tbl>
              <a:tblPr firstRow="1" firstCol="1" bandRow="1">
                <a:tableStyleId>{5940675A-B579-460E-94D1-54222C63F5DA}</a:tableStyleId>
              </a:tblPr>
              <a:tblGrid>
                <a:gridCol w="1539435"/>
                <a:gridCol w="707310"/>
              </a:tblGrid>
              <a:tr h="248768">
                <a:tc>
                  <a:txBody>
                    <a:bodyPr/>
                    <a:lstStyle/>
                    <a:p>
                      <a:pPr marL="0" marR="0" algn="ctr">
                        <a:spcBef>
                          <a:spcPts val="0"/>
                        </a:spcBef>
                        <a:spcAft>
                          <a:spcPts val="0"/>
                        </a:spcAft>
                      </a:pPr>
                      <a:r>
                        <a:rPr lang="en-US" sz="1050" kern="100" dirty="0">
                          <a:effectLst/>
                        </a:rPr>
                        <a:t>Genre</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a:effectLst/>
                        </a:rPr>
                        <a:t>Point</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Action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25</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Adventure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3</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Animation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15</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Children`s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28</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Comedy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16</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Crime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7</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Documentary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40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25797">
                <a:tc>
                  <a:txBody>
                    <a:bodyPr/>
                    <a:lstStyle/>
                    <a:p>
                      <a:pPr marL="0" marR="0" algn="ctr">
                        <a:spcBef>
                          <a:spcPts val="0"/>
                        </a:spcBef>
                        <a:spcAft>
                          <a:spcPts val="0"/>
                        </a:spcAft>
                      </a:pPr>
                      <a:r>
                        <a:rPr lang="en-US" sz="1050" kern="100" dirty="0">
                          <a:effectLst/>
                        </a:rPr>
                        <a:t>Drama</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15</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Fantasy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17</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Film-Noir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12</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Horror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20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Musical</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13</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Mystery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2</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Romance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-5</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Sci-Fi</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16</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Thriller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17</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a:effectLst/>
                        </a:rPr>
                        <a:t>War</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50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248768">
                <a:tc>
                  <a:txBody>
                    <a:bodyPr/>
                    <a:lstStyle/>
                    <a:p>
                      <a:pPr marL="0" marR="0" algn="ctr">
                        <a:spcBef>
                          <a:spcPts val="0"/>
                        </a:spcBef>
                        <a:spcAft>
                          <a:spcPts val="0"/>
                        </a:spcAft>
                      </a:pPr>
                      <a:r>
                        <a:rPr lang="en-US" sz="1050" kern="100" dirty="0">
                          <a:effectLst/>
                        </a:rPr>
                        <a:t>Western</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050" kern="100" dirty="0" smtClean="0">
                          <a:effectLst/>
                          <a:latin typeface="+mn-lt"/>
                          <a:ea typeface="+mn-ea"/>
                          <a:cs typeface="+mn-cs"/>
                        </a:rPr>
                        <a:t>16</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
        <p:nvSpPr>
          <p:cNvPr id="11" name="加号 10"/>
          <p:cNvSpPr/>
          <p:nvPr/>
        </p:nvSpPr>
        <p:spPr>
          <a:xfrm>
            <a:off x="5009137" y="5223163"/>
            <a:ext cx="606570" cy="789709"/>
          </a:xfrm>
          <a:prstGeom prst="mathPlus">
            <a:avLst/>
          </a:prstGeom>
          <a:solidFill>
            <a:srgbClr val="FFFFFF"/>
          </a:solidFill>
          <a:ln w="25400" cap="flat">
            <a:solidFill>
              <a:srgbClr val="87AEC1"/>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5E5E5E"/>
              </a:solidFill>
              <a:effectLst/>
              <a:uFillTx/>
              <a:latin typeface="+mn-lt"/>
              <a:ea typeface="+mn-ea"/>
              <a:cs typeface="+mn-cs"/>
              <a:sym typeface="Avenir Roman"/>
            </a:endParaRPr>
          </a:p>
        </p:txBody>
      </p:sp>
      <p:sp>
        <p:nvSpPr>
          <p:cNvPr id="8" name="等于号 7"/>
          <p:cNvSpPr/>
          <p:nvPr/>
        </p:nvSpPr>
        <p:spPr>
          <a:xfrm>
            <a:off x="8663706" y="5084617"/>
            <a:ext cx="914400" cy="914400"/>
          </a:xfrm>
          <a:prstGeom prst="mathEqual">
            <a:avLst/>
          </a:prstGeom>
          <a:solidFill>
            <a:srgbClr val="FFFFFF"/>
          </a:solidFill>
          <a:ln w="25400" cap="flat">
            <a:solidFill>
              <a:srgbClr val="87AEC1"/>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5E5E5E"/>
              </a:solidFill>
              <a:effectLst/>
              <a:uFillTx/>
              <a:latin typeface="+mn-lt"/>
              <a:ea typeface="+mn-ea"/>
              <a:cs typeface="+mn-cs"/>
              <a:sym typeface="Avenir Roman"/>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968" y="3184380"/>
            <a:ext cx="4210050" cy="4714875"/>
          </a:xfrm>
          <a:prstGeom prst="rect">
            <a:avLst/>
          </a:prstGeom>
        </p:spPr>
      </p:pic>
      <p:graphicFrame>
        <p:nvGraphicFramePr>
          <p:cNvPr id="4" name="表格 3"/>
          <p:cNvGraphicFramePr>
            <a:graphicFrameLocks noGrp="1"/>
          </p:cNvGraphicFramePr>
          <p:nvPr>
            <p:extLst>
              <p:ext uri="{D42A27DB-BD31-4B8C-83A1-F6EECF244321}">
                <p14:modId xmlns:p14="http://schemas.microsoft.com/office/powerpoint/2010/main" val="1201495879"/>
              </p:ext>
            </p:extLst>
          </p:nvPr>
        </p:nvGraphicFramePr>
        <p:xfrm>
          <a:off x="9598742" y="4862945"/>
          <a:ext cx="2618658" cy="1357744"/>
        </p:xfrm>
        <a:graphic>
          <a:graphicData uri="http://schemas.openxmlformats.org/drawingml/2006/table">
            <a:tbl>
              <a:tblPr firstRow="1" firstCol="1" bandRow="1">
                <a:tableStyleId>{5940675A-B579-460E-94D1-54222C63F5DA}</a:tableStyleId>
              </a:tblPr>
              <a:tblGrid>
                <a:gridCol w="1309329"/>
                <a:gridCol w="1309329"/>
              </a:tblGrid>
              <a:tr h="392357">
                <a:tc>
                  <a:txBody>
                    <a:bodyPr/>
                    <a:lstStyle/>
                    <a:p>
                      <a:pPr marL="0" marR="0" algn="ctr">
                        <a:spcBef>
                          <a:spcPts val="0"/>
                        </a:spcBef>
                        <a:spcAft>
                          <a:spcPts val="0"/>
                        </a:spcAft>
                      </a:pPr>
                      <a:r>
                        <a:rPr lang="en-US" sz="1050" kern="100">
                          <a:effectLst/>
                        </a:rPr>
                        <a:t>Movie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50" kern="100">
                          <a:effectLst/>
                        </a:rPr>
                        <a:t>Points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92357">
                <a:tc>
                  <a:txBody>
                    <a:bodyPr/>
                    <a:lstStyle/>
                    <a:p>
                      <a:pPr marL="0" marR="0" algn="ctr">
                        <a:spcBef>
                          <a:spcPts val="0"/>
                        </a:spcBef>
                        <a:spcAft>
                          <a:spcPts val="0"/>
                        </a:spcAft>
                      </a:pPr>
                      <a:r>
                        <a:rPr lang="en-US" sz="1050" kern="100">
                          <a:effectLst/>
                        </a:rPr>
                        <a:t>Grumpier Old Men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50" kern="100">
                          <a:effectLst/>
                        </a:rPr>
                        <a:t>11</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573030">
                <a:tc>
                  <a:txBody>
                    <a:bodyPr/>
                    <a:lstStyle/>
                    <a:p>
                      <a:pPr marL="0" marR="0" algn="ctr">
                        <a:spcBef>
                          <a:spcPts val="0"/>
                        </a:spcBef>
                        <a:spcAft>
                          <a:spcPts val="0"/>
                        </a:spcAft>
                      </a:pPr>
                      <a:r>
                        <a:rPr lang="en-US" sz="1050" kern="100">
                          <a:effectLst/>
                        </a:rPr>
                        <a:t>Father of the Bride Part II</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50" kern="100" dirty="0">
                          <a:effectLst/>
                        </a:rPr>
                        <a:t>16</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1717824064"/>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Obtaining Data</a:t>
            </a:r>
            <a:endParaRPr sz="7800" dirty="0">
              <a:solidFill>
                <a:srgbClr val="767367"/>
              </a:solidFill>
              <a:effectLst>
                <a:outerShdw blurRad="63500" dist="12700" dir="5400000" rotWithShape="0">
                  <a:srgbClr val="000000">
                    <a:alpha val="30000"/>
                  </a:srgbClr>
                </a:outerShdw>
              </a:effectLst>
            </a:endParaRPr>
          </a:p>
        </p:txBody>
      </p:sp>
      <p:sp>
        <p:nvSpPr>
          <p:cNvPr id="65" name="Shape 65"/>
          <p:cNvSpPr>
            <a:spLocks noGrp="1"/>
          </p:cNvSpPr>
          <p:nvPr>
            <p:ph type="body" idx="1"/>
          </p:nvPr>
        </p:nvSpPr>
        <p:spPr>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Three Ways to Obtain Data</a:t>
            </a:r>
            <a:endParaRPr dirty="0" smtClean="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1. From a third party</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2. </a:t>
            </a:r>
            <a:r>
              <a:rPr lang="en-US" sz="2600" dirty="0" err="1" smtClean="0">
                <a:solidFill>
                  <a:srgbClr val="535353"/>
                </a:solidFill>
              </a:rPr>
              <a:t>Scrapy</a:t>
            </a:r>
            <a:endParaRPr lang="en-US" sz="2600" dirty="0" smtClean="0">
              <a:solidFill>
                <a:srgbClr val="535353"/>
              </a:solidFill>
            </a:endParaRPr>
          </a:p>
          <a:p>
            <a:pPr marL="762000" lvl="2" indent="0">
              <a:buClr>
                <a:srgbClr val="5E5E5E"/>
              </a:buClr>
              <a:buSzPct val="100000"/>
              <a:buNone/>
              <a:defRPr sz="1800">
                <a:solidFill>
                  <a:srgbClr val="000000"/>
                </a:solidFill>
              </a:defRPr>
            </a:pPr>
            <a:r>
              <a:rPr lang="en-US" sz="2600" dirty="0">
                <a:solidFill>
                  <a:srgbClr val="535353"/>
                </a:solidFill>
              </a:rPr>
              <a:t>	</a:t>
            </a:r>
            <a:r>
              <a:rPr lang="en-US" sz="2600" dirty="0" smtClean="0">
                <a:solidFill>
                  <a:srgbClr val="535353"/>
                </a:solidFill>
              </a:rPr>
              <a:t>	</a:t>
            </a:r>
            <a:r>
              <a:rPr lang="en-US" sz="2600" dirty="0" err="1" smtClean="0">
                <a:solidFill>
                  <a:srgbClr val="535353"/>
                </a:solidFill>
              </a:rPr>
              <a:t>Scrapy</a:t>
            </a:r>
            <a:r>
              <a:rPr lang="en-US" sz="2600" dirty="0" smtClean="0">
                <a:solidFill>
                  <a:srgbClr val="535353"/>
                </a:solidFill>
              </a:rPr>
              <a:t> is a web crawling framework with support for web craping.</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3. Data generator </a:t>
            </a:r>
          </a:p>
        </p:txBody>
      </p:sp>
    </p:spTree>
    <p:extLst>
      <p:ext uri="{BB962C8B-B14F-4D97-AF65-F5344CB8AC3E}">
        <p14:creationId xmlns:p14="http://schemas.microsoft.com/office/powerpoint/2010/main" val="1618114593"/>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From a Third Party</a:t>
            </a:r>
            <a:endParaRPr sz="7800" dirty="0">
              <a:solidFill>
                <a:srgbClr val="767367"/>
              </a:solidFill>
              <a:effectLst>
                <a:outerShdw blurRad="63500" dist="12700" dir="5400000" rotWithShape="0">
                  <a:srgbClr val="000000">
                    <a:alpha val="30000"/>
                  </a:srgbClr>
                </a:outerShdw>
              </a:effectLst>
            </a:endParaRPr>
          </a:p>
        </p:txBody>
      </p:sp>
      <p:sp>
        <p:nvSpPr>
          <p:cNvPr id="65" name="Shape 65"/>
          <p:cNvSpPr>
            <a:spLocks noGrp="1"/>
          </p:cNvSpPr>
          <p:nvPr>
            <p:ph type="body" idx="1"/>
          </p:nvPr>
        </p:nvSpPr>
        <p:spPr>
          <a:xfrm>
            <a:off x="787400" y="2705535"/>
            <a:ext cx="5253182" cy="5953555"/>
          </a:xfrm>
          <a:prstGeom prst="rect">
            <a:avLst/>
          </a:prstGeom>
        </p:spPr>
        <p:txBody>
          <a:bodyPr/>
          <a:lstStyle/>
          <a:p>
            <a:pPr marL="1138543" lvl="2" indent="-376543">
              <a:buClr>
                <a:srgbClr val="5E5E5E"/>
              </a:buClr>
              <a:buSzPct val="100000"/>
              <a:buChar char="•"/>
              <a:defRPr sz="1800">
                <a:solidFill>
                  <a:srgbClr val="000000"/>
                </a:solidFill>
              </a:defRPr>
            </a:pPr>
            <a:r>
              <a:rPr lang="en-US" sz="2600" dirty="0" err="1">
                <a:solidFill>
                  <a:srgbClr val="535353"/>
                </a:solidFill>
              </a:rPr>
              <a:t>Grouplens</a:t>
            </a:r>
            <a:r>
              <a:rPr lang="en-US" sz="2600" dirty="0">
                <a:solidFill>
                  <a:srgbClr val="535353"/>
                </a:solidFill>
              </a:rPr>
              <a:t> provide several open data sources. </a:t>
            </a:r>
            <a:r>
              <a:rPr lang="en-US" sz="2600" dirty="0" err="1">
                <a:solidFill>
                  <a:srgbClr val="535353"/>
                </a:solidFill>
              </a:rPr>
              <a:t>MovieLens</a:t>
            </a:r>
            <a:r>
              <a:rPr lang="en-US" sz="2600" dirty="0">
                <a:solidFill>
                  <a:srgbClr val="535353"/>
                </a:solidFill>
              </a:rPr>
              <a:t> is one of them. I analyzed the data format in </a:t>
            </a:r>
            <a:r>
              <a:rPr lang="en-US" sz="2600" dirty="0" err="1">
                <a:solidFill>
                  <a:srgbClr val="535353"/>
                </a:solidFill>
              </a:rPr>
              <a:t>MovieLens</a:t>
            </a:r>
            <a:r>
              <a:rPr lang="en-US" sz="2600" dirty="0">
                <a:solidFill>
                  <a:srgbClr val="535353"/>
                </a:solidFill>
              </a:rPr>
              <a:t>, validate and transformed it to fit my database design. </a:t>
            </a:r>
            <a:endParaRPr lang="en-US" sz="2600" dirty="0" smtClean="0">
              <a:solidFill>
                <a:srgbClr val="535353"/>
              </a:solidFill>
            </a:endParaRPr>
          </a:p>
        </p:txBody>
      </p:sp>
      <p:pic>
        <p:nvPicPr>
          <p:cNvPr id="4" name="图片 3" descr="C:\Users\Sven\Desktop\New folder\Report\movielens1.jpg"/>
          <p:cNvPicPr/>
          <p:nvPr/>
        </p:nvPicPr>
        <p:blipFill>
          <a:blip r:embed="rId3">
            <a:extLst>
              <a:ext uri="{28A0092B-C50C-407E-A947-70E740481C1C}">
                <a14:useLocalDpi xmlns:a14="http://schemas.microsoft.com/office/drawing/2010/main" val="0"/>
              </a:ext>
            </a:extLst>
          </a:blip>
          <a:srcRect/>
          <a:stretch>
            <a:fillRect/>
          </a:stretch>
        </p:blipFill>
        <p:spPr bwMode="auto">
          <a:xfrm>
            <a:off x="6502400" y="3955473"/>
            <a:ext cx="5715000" cy="4287982"/>
          </a:xfrm>
          <a:prstGeom prst="rect">
            <a:avLst/>
          </a:prstGeom>
          <a:noFill/>
          <a:ln>
            <a:noFill/>
          </a:ln>
        </p:spPr>
      </p:pic>
    </p:spTree>
    <p:extLst>
      <p:ext uri="{BB962C8B-B14F-4D97-AF65-F5344CB8AC3E}">
        <p14:creationId xmlns:p14="http://schemas.microsoft.com/office/powerpoint/2010/main" val="2244659260"/>
      </p:ext>
    </p:extLst>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err="1" smtClean="0">
                <a:solidFill>
                  <a:srgbClr val="767367"/>
                </a:solidFill>
                <a:effectLst>
                  <a:outerShdw blurRad="63500" dist="12700" dir="5400000" rotWithShape="0">
                    <a:srgbClr val="000000">
                      <a:alpha val="30000"/>
                    </a:srgbClr>
                  </a:outerShdw>
                </a:effectLst>
              </a:rPr>
              <a:t>Scrapy</a:t>
            </a:r>
            <a:endParaRPr sz="7800" dirty="0">
              <a:solidFill>
                <a:srgbClr val="767367"/>
              </a:solidFill>
              <a:effectLst>
                <a:outerShdw blurRad="63500" dist="12700" dir="5400000" rotWithShape="0">
                  <a:srgbClr val="000000">
                    <a:alpha val="30000"/>
                  </a:srgbClr>
                </a:outerShdw>
              </a:effectLst>
            </a:endParaRPr>
          </a:p>
        </p:txBody>
      </p:sp>
      <p:sp>
        <p:nvSpPr>
          <p:cNvPr id="6" name="Shape 65"/>
          <p:cNvSpPr>
            <a:spLocks noGrp="1"/>
          </p:cNvSpPr>
          <p:nvPr>
            <p:ph type="body" idx="1"/>
          </p:nvPr>
        </p:nvSpPr>
        <p:spPr>
          <a:xfrm>
            <a:off x="787400" y="2705537"/>
            <a:ext cx="10365509" cy="1312282"/>
          </a:xfrm>
          <a:prstGeom prst="rect">
            <a:avLst/>
          </a:prstGeom>
        </p:spPr>
        <p:txBody>
          <a:bodyPr/>
          <a:lstStyle/>
          <a:p>
            <a:pPr marL="1138543" lvl="2" indent="-376543">
              <a:buClr>
                <a:srgbClr val="5E5E5E"/>
              </a:buClr>
              <a:buSzPct val="100000"/>
              <a:buChar char="•"/>
              <a:defRPr sz="1800">
                <a:solidFill>
                  <a:srgbClr val="000000"/>
                </a:solidFill>
              </a:defRPr>
            </a:pPr>
            <a:r>
              <a:rPr lang="en-US" sz="2600" dirty="0" smtClean="0">
                <a:solidFill>
                  <a:srgbClr val="535353"/>
                </a:solidFill>
              </a:rPr>
              <a:t>1. Analysis the Web You are going to Crawl.</a:t>
            </a:r>
            <a:endParaRPr dirty="0">
              <a:solidFill>
                <a:srgbClr val="535353"/>
              </a:solidFill>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5910" y="4017819"/>
            <a:ext cx="6562725" cy="4905375"/>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7554" y="4289280"/>
            <a:ext cx="5562600" cy="4029075"/>
          </a:xfrm>
          <a:prstGeom prst="rect">
            <a:avLst/>
          </a:prstGeom>
        </p:spPr>
      </p:pic>
    </p:spTree>
    <p:extLst>
      <p:ext uri="{BB962C8B-B14F-4D97-AF65-F5344CB8AC3E}">
        <p14:creationId xmlns:p14="http://schemas.microsoft.com/office/powerpoint/2010/main" val="3753480212"/>
      </p:ext>
    </p:extLst>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err="1" smtClean="0">
                <a:solidFill>
                  <a:srgbClr val="767367"/>
                </a:solidFill>
                <a:effectLst>
                  <a:outerShdw blurRad="63500" dist="12700" dir="5400000" rotWithShape="0">
                    <a:srgbClr val="000000">
                      <a:alpha val="30000"/>
                    </a:srgbClr>
                  </a:outerShdw>
                </a:effectLst>
              </a:rPr>
              <a:t>Scrapy</a:t>
            </a:r>
            <a:endParaRPr sz="7800" dirty="0">
              <a:solidFill>
                <a:srgbClr val="767367"/>
              </a:solidFill>
              <a:effectLst>
                <a:outerShdw blurRad="63500" dist="12700" dir="5400000" rotWithShape="0">
                  <a:srgbClr val="000000">
                    <a:alpha val="30000"/>
                  </a:srgbClr>
                </a:outerShdw>
              </a:effectLst>
            </a:endParaRPr>
          </a:p>
        </p:txBody>
      </p:sp>
      <p:sp>
        <p:nvSpPr>
          <p:cNvPr id="6" name="Shape 65"/>
          <p:cNvSpPr>
            <a:spLocks noGrp="1"/>
          </p:cNvSpPr>
          <p:nvPr>
            <p:ph type="body" idx="1"/>
          </p:nvPr>
        </p:nvSpPr>
        <p:spPr>
          <a:xfrm>
            <a:off x="787400" y="2705537"/>
            <a:ext cx="10365509" cy="1312282"/>
          </a:xfrm>
          <a:prstGeom prst="rect">
            <a:avLst/>
          </a:prstGeom>
        </p:spPr>
        <p:txBody>
          <a:bodyPr/>
          <a:lstStyle/>
          <a:p>
            <a:pPr marL="1138543" lvl="2" indent="-376543">
              <a:buClr>
                <a:srgbClr val="5E5E5E"/>
              </a:buClr>
              <a:buSzPct val="100000"/>
              <a:buChar char="•"/>
              <a:defRPr sz="1800">
                <a:solidFill>
                  <a:srgbClr val="000000"/>
                </a:solidFill>
              </a:defRPr>
            </a:pPr>
            <a:r>
              <a:rPr lang="en-US" sz="2600" dirty="0">
                <a:solidFill>
                  <a:srgbClr val="535353"/>
                </a:solidFill>
              </a:rPr>
              <a:t>2</a:t>
            </a:r>
            <a:r>
              <a:rPr lang="en-US" sz="2600" dirty="0" smtClean="0">
                <a:solidFill>
                  <a:srgbClr val="535353"/>
                </a:solidFill>
              </a:rPr>
              <a:t>. Use </a:t>
            </a:r>
            <a:r>
              <a:rPr lang="en-US" sz="2600" dirty="0" err="1" smtClean="0">
                <a:solidFill>
                  <a:srgbClr val="535353"/>
                </a:solidFill>
              </a:rPr>
              <a:t>Scrapy</a:t>
            </a:r>
            <a:r>
              <a:rPr lang="en-US" sz="2600" dirty="0" smtClean="0">
                <a:solidFill>
                  <a:srgbClr val="535353"/>
                </a:solidFill>
              </a:rPr>
              <a:t> to Get the XML file of Page</a:t>
            </a:r>
            <a:endParaRPr dirty="0">
              <a:solidFill>
                <a:srgbClr val="535353"/>
              </a:solidFil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20336" y="5129210"/>
            <a:ext cx="5639989" cy="1742645"/>
          </a:xfrm>
          <a:prstGeom prst="rect">
            <a:avLst/>
          </a:prstGeom>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7554" y="4081461"/>
            <a:ext cx="5562600" cy="4029075"/>
          </a:xfrm>
          <a:prstGeom prst="rect">
            <a:avLst/>
          </a:prstGeom>
        </p:spPr>
      </p:pic>
      <p:sp>
        <p:nvSpPr>
          <p:cNvPr id="4" name="右箭头 3"/>
          <p:cNvSpPr/>
          <p:nvPr/>
        </p:nvSpPr>
        <p:spPr>
          <a:xfrm>
            <a:off x="6056041" y="6000532"/>
            <a:ext cx="978408" cy="484632"/>
          </a:xfrm>
          <a:prstGeom prst="rightArrow">
            <a:avLst/>
          </a:prstGeom>
          <a:solidFill>
            <a:srgbClr val="FFFFFF"/>
          </a:solidFill>
          <a:ln w="25400" cap="flat">
            <a:solidFill>
              <a:srgbClr val="87AEC1"/>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5E5E5E"/>
              </a:solidFill>
              <a:effectLst/>
              <a:uFillTx/>
              <a:latin typeface="+mn-lt"/>
              <a:ea typeface="+mn-ea"/>
              <a:cs typeface="+mn-cs"/>
              <a:sym typeface="Avenir Roman"/>
            </a:endParaRPr>
          </a:p>
        </p:txBody>
      </p:sp>
    </p:spTree>
    <p:extLst>
      <p:ext uri="{BB962C8B-B14F-4D97-AF65-F5344CB8AC3E}">
        <p14:creationId xmlns:p14="http://schemas.microsoft.com/office/powerpoint/2010/main" val="2979024881"/>
      </p:ext>
    </p:extLst>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err="1" smtClean="0">
                <a:solidFill>
                  <a:srgbClr val="767367"/>
                </a:solidFill>
                <a:effectLst>
                  <a:outerShdw blurRad="63500" dist="12700" dir="5400000" rotWithShape="0">
                    <a:srgbClr val="000000">
                      <a:alpha val="30000"/>
                    </a:srgbClr>
                  </a:outerShdw>
                </a:effectLst>
              </a:rPr>
              <a:t>Scrapy</a:t>
            </a:r>
            <a:endParaRPr sz="7800" dirty="0">
              <a:solidFill>
                <a:srgbClr val="767367"/>
              </a:solidFill>
              <a:effectLst>
                <a:outerShdw blurRad="63500" dist="12700" dir="5400000" rotWithShape="0">
                  <a:srgbClr val="000000">
                    <a:alpha val="30000"/>
                  </a:srgbClr>
                </a:outerShdw>
              </a:effectLst>
            </a:endParaRPr>
          </a:p>
        </p:txBody>
      </p:sp>
      <p:sp>
        <p:nvSpPr>
          <p:cNvPr id="6" name="Shape 65"/>
          <p:cNvSpPr>
            <a:spLocks noGrp="1"/>
          </p:cNvSpPr>
          <p:nvPr>
            <p:ph type="body" idx="1"/>
          </p:nvPr>
        </p:nvSpPr>
        <p:spPr>
          <a:xfrm>
            <a:off x="787400" y="2705537"/>
            <a:ext cx="10365509" cy="1312282"/>
          </a:xfrm>
          <a:prstGeom prst="rect">
            <a:avLst/>
          </a:prstGeom>
        </p:spPr>
        <p:txBody>
          <a:bodyPr/>
          <a:lstStyle/>
          <a:p>
            <a:pPr marL="1138543" lvl="2" indent="-376543">
              <a:buClr>
                <a:srgbClr val="5E5E5E"/>
              </a:buClr>
              <a:buSzPct val="100000"/>
              <a:buChar char="•"/>
              <a:defRPr sz="1800">
                <a:solidFill>
                  <a:srgbClr val="000000"/>
                </a:solidFill>
              </a:defRPr>
            </a:pPr>
            <a:r>
              <a:rPr lang="en-US" sz="2600" dirty="0">
                <a:solidFill>
                  <a:srgbClr val="535353"/>
                </a:solidFill>
              </a:rPr>
              <a:t>2</a:t>
            </a:r>
            <a:r>
              <a:rPr lang="en-US" sz="2600" dirty="0" smtClean="0">
                <a:solidFill>
                  <a:srgbClr val="535353"/>
                </a:solidFill>
              </a:rPr>
              <a:t>. Use </a:t>
            </a:r>
            <a:r>
              <a:rPr lang="en-US" sz="2600" dirty="0" err="1" smtClean="0">
                <a:solidFill>
                  <a:srgbClr val="535353"/>
                </a:solidFill>
              </a:rPr>
              <a:t>Scrapy</a:t>
            </a:r>
            <a:r>
              <a:rPr lang="en-US" sz="2600" dirty="0" smtClean="0">
                <a:solidFill>
                  <a:srgbClr val="535353"/>
                </a:solidFill>
              </a:rPr>
              <a:t> to Get the XML file of Page</a:t>
            </a:r>
            <a:endParaRPr dirty="0">
              <a:solidFill>
                <a:srgbClr val="535353"/>
              </a:solidFill>
            </a:endParaRPr>
          </a:p>
        </p:txBody>
      </p:sp>
      <p:sp>
        <p:nvSpPr>
          <p:cNvPr id="4" name="右箭头 3"/>
          <p:cNvSpPr/>
          <p:nvPr/>
        </p:nvSpPr>
        <p:spPr>
          <a:xfrm>
            <a:off x="6056041" y="6000532"/>
            <a:ext cx="978408" cy="484632"/>
          </a:xfrm>
          <a:prstGeom prst="rightArrow">
            <a:avLst/>
          </a:prstGeom>
          <a:solidFill>
            <a:srgbClr val="FFFFFF"/>
          </a:solidFill>
          <a:ln w="25400" cap="flat">
            <a:solidFill>
              <a:srgbClr val="87AEC1"/>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5E5E5E"/>
              </a:solidFill>
              <a:effectLst/>
              <a:uFillTx/>
              <a:latin typeface="+mn-lt"/>
              <a:ea typeface="+mn-ea"/>
              <a:cs typeface="+mn-cs"/>
              <a:sym typeface="Avenir Roman"/>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496" y="4704052"/>
            <a:ext cx="5682658" cy="2832822"/>
          </a:xfrm>
          <a:prstGeom prst="rect">
            <a:avLst/>
          </a:prstGeom>
        </p:spPr>
      </p:pic>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0336" y="5471897"/>
            <a:ext cx="5545478" cy="1257920"/>
          </a:xfrm>
          <a:prstGeom prst="rect">
            <a:avLst/>
          </a:prstGeom>
        </p:spPr>
      </p:pic>
    </p:spTree>
    <p:extLst>
      <p:ext uri="{BB962C8B-B14F-4D97-AF65-F5344CB8AC3E}">
        <p14:creationId xmlns:p14="http://schemas.microsoft.com/office/powerpoint/2010/main" val="1776455879"/>
      </p:ext>
    </p:extLst>
  </p:cSld>
  <p:clrMapOvr>
    <a:masterClrMapping/>
  </p:clrMapOvr>
  <p:transition spd="med"/>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err="1" smtClean="0">
                <a:solidFill>
                  <a:srgbClr val="767367"/>
                </a:solidFill>
                <a:effectLst>
                  <a:outerShdw blurRad="63500" dist="12700" dir="5400000" rotWithShape="0">
                    <a:srgbClr val="000000">
                      <a:alpha val="30000"/>
                    </a:srgbClr>
                  </a:outerShdw>
                </a:effectLst>
              </a:rPr>
              <a:t>Scrapy</a:t>
            </a:r>
            <a:endParaRPr sz="7800" dirty="0">
              <a:solidFill>
                <a:srgbClr val="767367"/>
              </a:solidFill>
              <a:effectLst>
                <a:outerShdw blurRad="63500" dist="12700" dir="5400000" rotWithShape="0">
                  <a:srgbClr val="000000">
                    <a:alpha val="30000"/>
                  </a:srgbClr>
                </a:outerShdw>
              </a:effectLst>
            </a:endParaRPr>
          </a:p>
        </p:txBody>
      </p:sp>
      <p:sp>
        <p:nvSpPr>
          <p:cNvPr id="6" name="Shape 65"/>
          <p:cNvSpPr>
            <a:spLocks noGrp="1"/>
          </p:cNvSpPr>
          <p:nvPr>
            <p:ph type="body" idx="1"/>
          </p:nvPr>
        </p:nvSpPr>
        <p:spPr>
          <a:xfrm>
            <a:off x="787400" y="2705538"/>
            <a:ext cx="10365509" cy="1312282"/>
          </a:xfrm>
          <a:prstGeom prst="rect">
            <a:avLst/>
          </a:prstGeom>
        </p:spPr>
        <p:txBody>
          <a:bodyPr/>
          <a:lstStyle/>
          <a:p>
            <a:pPr marL="1138543" lvl="2" indent="-376543">
              <a:buClr>
                <a:srgbClr val="5E5E5E"/>
              </a:buClr>
              <a:buSzPct val="100000"/>
              <a:buChar char="•"/>
              <a:defRPr sz="1800">
                <a:solidFill>
                  <a:srgbClr val="000000"/>
                </a:solidFill>
              </a:defRPr>
            </a:pPr>
            <a:r>
              <a:rPr lang="en-US" sz="2600" dirty="0" smtClean="0">
                <a:solidFill>
                  <a:srgbClr val="535353"/>
                </a:solidFill>
              </a:rPr>
              <a:t>3. Use Select </a:t>
            </a:r>
            <a:r>
              <a:rPr lang="en-US" sz="2600" dirty="0">
                <a:solidFill>
                  <a:srgbClr val="535353"/>
                </a:solidFill>
              </a:rPr>
              <a:t>M</a:t>
            </a:r>
            <a:r>
              <a:rPr lang="en-US" sz="2600" dirty="0" smtClean="0">
                <a:solidFill>
                  <a:srgbClr val="535353"/>
                </a:solidFill>
              </a:rPr>
              <a:t>ethod </a:t>
            </a:r>
            <a:r>
              <a:rPr lang="en-US" sz="2600" dirty="0">
                <a:solidFill>
                  <a:srgbClr val="535353"/>
                </a:solidFill>
              </a:rPr>
              <a:t>P</a:t>
            </a:r>
            <a:r>
              <a:rPr lang="en-US" sz="2600" dirty="0" smtClean="0">
                <a:solidFill>
                  <a:srgbClr val="535353"/>
                </a:solidFill>
              </a:rPr>
              <a:t>rovide by </a:t>
            </a:r>
            <a:r>
              <a:rPr lang="en-US" sz="2600" dirty="0" err="1" smtClean="0">
                <a:solidFill>
                  <a:srgbClr val="535353"/>
                </a:solidFill>
              </a:rPr>
              <a:t>Scrapy</a:t>
            </a:r>
            <a:r>
              <a:rPr lang="en-US" sz="2600" dirty="0" smtClean="0">
                <a:solidFill>
                  <a:srgbClr val="535353"/>
                </a:solidFill>
              </a:rPr>
              <a:t> to Extract Data</a:t>
            </a:r>
            <a:endParaRPr dirty="0">
              <a:solidFill>
                <a:srgbClr val="535353"/>
              </a:solidFill>
            </a:endParaRPr>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75434" y="4017820"/>
            <a:ext cx="5545478" cy="1257920"/>
          </a:xfrm>
          <a:prstGeom prst="rect">
            <a:avLst/>
          </a:prstGeom>
        </p:spPr>
      </p:pic>
      <p:sp>
        <p:nvSpPr>
          <p:cNvPr id="10" name="Shape 65"/>
          <p:cNvSpPr txBox="1">
            <a:spLocks/>
          </p:cNvSpPr>
          <p:nvPr/>
        </p:nvSpPr>
        <p:spPr>
          <a:xfrm>
            <a:off x="787400" y="5170214"/>
            <a:ext cx="10129982" cy="310195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Autofit/>
          </a:bodyPr>
          <a:lstStyle>
            <a:lvl1pPr marL="393700" indent="-393700" defTabSz="584200">
              <a:spcBef>
                <a:spcPts val="3600"/>
              </a:spcBef>
              <a:buSzPct val="50000"/>
              <a:buBlip>
                <a:blip r:embed="rId4"/>
              </a:buBlip>
              <a:defRPr sz="3600">
                <a:solidFill>
                  <a:srgbClr val="5E5E5E"/>
                </a:solidFill>
                <a:latin typeface="Hoefler Text"/>
                <a:ea typeface="Hoefler Text"/>
                <a:cs typeface="Hoefler Text"/>
                <a:sym typeface="Hoefler Text"/>
              </a:defRPr>
            </a:lvl1pPr>
            <a:lvl2pPr marL="787400" indent="-393700" defTabSz="584200">
              <a:spcBef>
                <a:spcPts val="3600"/>
              </a:spcBef>
              <a:buSzPct val="50000"/>
              <a:buBlip>
                <a:blip r:embed="rId4"/>
              </a:buBlip>
              <a:defRPr sz="3600">
                <a:solidFill>
                  <a:srgbClr val="5E5E5E"/>
                </a:solidFill>
                <a:latin typeface="Hoefler Text"/>
                <a:ea typeface="Hoefler Text"/>
                <a:cs typeface="Hoefler Text"/>
                <a:sym typeface="Hoefler Text"/>
              </a:defRPr>
            </a:lvl2pPr>
            <a:lvl3pPr marL="1181100" indent="-393700" defTabSz="584200">
              <a:spcBef>
                <a:spcPts val="3600"/>
              </a:spcBef>
              <a:buSzPct val="50000"/>
              <a:buBlip>
                <a:blip r:embed="rId4"/>
              </a:buBlip>
              <a:defRPr sz="3600">
                <a:solidFill>
                  <a:srgbClr val="5E5E5E"/>
                </a:solidFill>
                <a:latin typeface="Hoefler Text"/>
                <a:ea typeface="Hoefler Text"/>
                <a:cs typeface="Hoefler Text"/>
                <a:sym typeface="Hoefler Text"/>
              </a:defRPr>
            </a:lvl3pPr>
            <a:lvl4pPr marL="1574800" indent="-393700" defTabSz="584200">
              <a:spcBef>
                <a:spcPts val="3600"/>
              </a:spcBef>
              <a:buSzPct val="50000"/>
              <a:buBlip>
                <a:blip r:embed="rId4"/>
              </a:buBlip>
              <a:defRPr sz="3600">
                <a:solidFill>
                  <a:srgbClr val="5E5E5E"/>
                </a:solidFill>
                <a:latin typeface="Hoefler Text"/>
                <a:ea typeface="Hoefler Text"/>
                <a:cs typeface="Hoefler Text"/>
                <a:sym typeface="Hoefler Text"/>
              </a:defRPr>
            </a:lvl4pPr>
            <a:lvl5pPr marL="1968500" indent="-393700" defTabSz="584200">
              <a:spcBef>
                <a:spcPts val="3600"/>
              </a:spcBef>
              <a:buSzPct val="50000"/>
              <a:buBlip>
                <a:blip r:embed="rId4"/>
              </a:buBlip>
              <a:defRPr sz="3600">
                <a:solidFill>
                  <a:srgbClr val="5E5E5E"/>
                </a:solidFill>
                <a:latin typeface="Hoefler Text"/>
                <a:ea typeface="Hoefler Text"/>
                <a:cs typeface="Hoefler Text"/>
                <a:sym typeface="Hoefler Text"/>
              </a:defRPr>
            </a:lvl5pPr>
            <a:lvl6pPr marL="2743200" indent="-457200" defTabSz="584200">
              <a:spcBef>
                <a:spcPts val="4200"/>
              </a:spcBef>
              <a:buSzPct val="75000"/>
              <a:buChar char="•"/>
              <a:defRPr sz="3800">
                <a:solidFill>
                  <a:srgbClr val="FFFFFF"/>
                </a:solidFill>
                <a:latin typeface="Helvetica Light"/>
                <a:ea typeface="Helvetica Light"/>
                <a:cs typeface="Helvetica Light"/>
                <a:sym typeface="Helvetica Light"/>
              </a:defRPr>
            </a:lvl6pPr>
            <a:lvl7pPr marL="3200400" indent="-457200" defTabSz="584200">
              <a:spcBef>
                <a:spcPts val="4200"/>
              </a:spcBef>
              <a:buSzPct val="75000"/>
              <a:buChar char="•"/>
              <a:defRPr sz="3800">
                <a:solidFill>
                  <a:srgbClr val="FFFFFF"/>
                </a:solidFill>
                <a:latin typeface="Helvetica Light"/>
                <a:ea typeface="Helvetica Light"/>
                <a:cs typeface="Helvetica Light"/>
                <a:sym typeface="Helvetica Light"/>
              </a:defRPr>
            </a:lvl7pPr>
            <a:lvl8pPr marL="3657600" indent="-457200" defTabSz="584200">
              <a:spcBef>
                <a:spcPts val="4200"/>
              </a:spcBef>
              <a:buSzPct val="75000"/>
              <a:buChar char="•"/>
              <a:defRPr sz="3800">
                <a:solidFill>
                  <a:srgbClr val="FFFFFF"/>
                </a:solidFill>
                <a:latin typeface="Helvetica Light"/>
                <a:ea typeface="Helvetica Light"/>
                <a:cs typeface="Helvetica Light"/>
                <a:sym typeface="Helvetica Light"/>
              </a:defRPr>
            </a:lvl8pPr>
            <a:lvl9pPr marL="4114800" indent="-457200" defTabSz="584200">
              <a:spcBef>
                <a:spcPts val="4200"/>
              </a:spcBef>
              <a:buSzPct val="75000"/>
              <a:buChar char="•"/>
              <a:defRPr sz="3800">
                <a:solidFill>
                  <a:srgbClr val="FFFFFF"/>
                </a:solidFill>
                <a:latin typeface="Helvetica Light"/>
                <a:ea typeface="Helvetica Light"/>
                <a:cs typeface="Helvetica Light"/>
                <a:sym typeface="Helvetica Light"/>
              </a:defRPr>
            </a:lvl9pPr>
          </a:lstStyle>
          <a:p>
            <a:pPr marL="762000" lvl="2" indent="0">
              <a:buClr>
                <a:srgbClr val="5E5E5E"/>
              </a:buClr>
              <a:buSzPct val="100000"/>
              <a:buNone/>
              <a:defRPr sz="1800">
                <a:solidFill>
                  <a:srgbClr val="000000"/>
                </a:solidFill>
              </a:defRPr>
            </a:pPr>
            <a:r>
              <a:rPr lang="en-US" sz="2400" dirty="0">
                <a:solidFill>
                  <a:srgbClr val="535353"/>
                </a:solidFill>
              </a:rPr>
              <a:t>In </a:t>
            </a:r>
            <a:r>
              <a:rPr lang="en-US" sz="2400" dirty="0" smtClean="0">
                <a:solidFill>
                  <a:srgbClr val="535353"/>
                </a:solidFill>
              </a:rPr>
              <a:t>: </a:t>
            </a:r>
            <a:r>
              <a:rPr lang="en-US" sz="2400" dirty="0" err="1">
                <a:solidFill>
                  <a:srgbClr val="535353"/>
                </a:solidFill>
              </a:rPr>
              <a:t>hxs.path</a:t>
            </a:r>
            <a:r>
              <a:rPr lang="en-US" sz="2400" dirty="0" smtClean="0">
                <a:solidFill>
                  <a:srgbClr val="535353"/>
                </a:solidFill>
              </a:rPr>
              <a:t>('//</a:t>
            </a:r>
            <a:r>
              <a:rPr lang="en-US" sz="2400" dirty="0" err="1" smtClean="0">
                <a:solidFill>
                  <a:srgbClr val="535353"/>
                </a:solidFill>
              </a:rPr>
              <a:t>itemprop</a:t>
            </a:r>
            <a:r>
              <a:rPr lang="en-US" sz="2400" dirty="0" smtClean="0">
                <a:solidFill>
                  <a:srgbClr val="535353"/>
                </a:solidFill>
              </a:rPr>
              <a:t>/text</a:t>
            </a:r>
            <a:r>
              <a:rPr lang="en-US" sz="2400" dirty="0">
                <a:solidFill>
                  <a:srgbClr val="535353"/>
                </a:solidFill>
              </a:rPr>
              <a:t>()').extract()</a:t>
            </a:r>
          </a:p>
          <a:p>
            <a:pPr marL="762000" lvl="2" indent="0">
              <a:buClr>
                <a:srgbClr val="5E5E5E"/>
              </a:buClr>
              <a:buSzPct val="100000"/>
              <a:buNone/>
              <a:defRPr sz="1800">
                <a:solidFill>
                  <a:srgbClr val="000000"/>
                </a:solidFill>
              </a:defRPr>
            </a:pPr>
            <a:r>
              <a:rPr lang="en-US" sz="2400" dirty="0" smtClean="0">
                <a:solidFill>
                  <a:srgbClr val="535353"/>
                </a:solidFill>
              </a:rPr>
              <a:t>Out: [u'Francis </a:t>
            </a:r>
            <a:r>
              <a:rPr lang="en-US" sz="2400" dirty="0">
                <a:solidFill>
                  <a:srgbClr val="535353"/>
                </a:solidFill>
              </a:rPr>
              <a:t>Ford Coppola']</a:t>
            </a:r>
          </a:p>
        </p:txBody>
      </p:sp>
    </p:spTree>
    <p:extLst>
      <p:ext uri="{BB962C8B-B14F-4D97-AF65-F5344CB8AC3E}">
        <p14:creationId xmlns:p14="http://schemas.microsoft.com/office/powerpoint/2010/main" val="4186127338"/>
      </p:ext>
    </p:extLst>
  </p:cSld>
  <p:clrMapOvr>
    <a:masterClrMapping/>
  </p:clrMapOvr>
  <p:transition spd="med"/>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Shape 64"/>
          <p:cNvSpPr>
            <a:spLocks noGrp="1"/>
          </p:cNvSpPr>
          <p:nvPr>
            <p:ph type="title"/>
          </p:nvPr>
        </p:nvSpPr>
        <p:spPr>
          <a:xfrm>
            <a:off x="787400" y="240862"/>
            <a:ext cx="11430000" cy="2464676"/>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Data Generator</a:t>
            </a:r>
            <a:endParaRPr sz="7800" dirty="0">
              <a:solidFill>
                <a:srgbClr val="767367"/>
              </a:solidFill>
              <a:effectLst>
                <a:outerShdw blurRad="63500" dist="12700" dir="5400000" rotWithShape="0">
                  <a:srgbClr val="000000">
                    <a:alpha val="30000"/>
                  </a:srgbClr>
                </a:outerShdw>
              </a:effectLst>
            </a:endParaRPr>
          </a:p>
        </p:txBody>
      </p:sp>
      <p:sp>
        <p:nvSpPr>
          <p:cNvPr id="65" name="Shape 65"/>
          <p:cNvSpPr>
            <a:spLocks noGrp="1"/>
          </p:cNvSpPr>
          <p:nvPr>
            <p:ph type="body" idx="1"/>
          </p:nvPr>
        </p:nvSpPr>
        <p:spPr>
          <a:prstGeom prst="rect">
            <a:avLst/>
          </a:prstGeom>
        </p:spPr>
        <p:txBody>
          <a:bodyPr/>
          <a:lstStyle/>
          <a:p>
            <a:pPr marL="1138543" lvl="2" indent="-376543">
              <a:buClr>
                <a:srgbClr val="5E5E5E"/>
              </a:buClr>
              <a:buSzPct val="100000"/>
              <a:buChar char="•"/>
              <a:defRPr sz="1800">
                <a:solidFill>
                  <a:srgbClr val="000000"/>
                </a:solidFill>
              </a:defRPr>
            </a:pPr>
            <a:r>
              <a:rPr lang="en-US" sz="2600" dirty="0" smtClean="0">
                <a:solidFill>
                  <a:srgbClr val="535353"/>
                </a:solidFill>
              </a:rPr>
              <a:t>The main work of data generator is to generator data for log table</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In this system, I generate 3 sets of log table the size of which are 1M, 10M and 100M</a:t>
            </a:r>
          </a:p>
        </p:txBody>
      </p:sp>
    </p:spTree>
    <p:extLst>
      <p:ext uri="{BB962C8B-B14F-4D97-AF65-F5344CB8AC3E}">
        <p14:creationId xmlns:p14="http://schemas.microsoft.com/office/powerpoint/2010/main" val="32633277"/>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Introduction</a:t>
            </a:r>
          </a:p>
        </p:txBody>
      </p:sp>
      <p:sp>
        <p:nvSpPr>
          <p:cNvPr id="45" name="Shape 45"/>
          <p:cNvSpPr>
            <a:spLocks noGrp="1"/>
          </p:cNvSpPr>
          <p:nvPr>
            <p:ph type="body" idx="1"/>
          </p:nvPr>
        </p:nvSpPr>
        <p:spPr>
          <a:xfrm>
            <a:off x="787400" y="2768600"/>
            <a:ext cx="11430000" cy="5715000"/>
          </a:xfrm>
          <a:prstGeom prst="rect">
            <a:avLst/>
          </a:prstGeom>
        </p:spPr>
        <p:txBody>
          <a:bodyPr/>
          <a:lstStyle/>
          <a:p>
            <a:pPr marL="1574800" lvl="0" indent="-1574800">
              <a:buBlip>
                <a:blip r:embed="rId3"/>
              </a:buBlip>
              <a:defRPr sz="1800">
                <a:solidFill>
                  <a:srgbClr val="000000"/>
                </a:solidFill>
              </a:defRPr>
            </a:pPr>
            <a:r>
              <a:rPr lang="en-US" sz="3600" dirty="0" smtClean="0">
                <a:solidFill>
                  <a:srgbClr val="535353"/>
                </a:solidFill>
              </a:rPr>
              <a:t>A Traditional Shopping Application Using a Relational Database</a:t>
            </a:r>
            <a:endParaRPr dirty="0">
              <a:solidFill>
                <a:srgbClr val="535353"/>
              </a:solidFill>
            </a:endParaRPr>
          </a:p>
          <a:p>
            <a:pPr marL="1574800" lvl="0" indent="-1574800">
              <a:buBlip>
                <a:blip r:embed="rId3"/>
              </a:buBlip>
              <a:defRPr sz="1800">
                <a:solidFill>
                  <a:srgbClr val="000000"/>
                </a:solidFill>
              </a:defRPr>
            </a:pPr>
            <a:r>
              <a:rPr lang="en-US" sz="3600" dirty="0" smtClean="0">
                <a:solidFill>
                  <a:srgbClr val="535353"/>
                </a:solidFill>
              </a:rPr>
              <a:t>Reengineering the Project with a NoSQL Database</a:t>
            </a:r>
            <a:endParaRPr dirty="0">
              <a:solidFill>
                <a:srgbClr val="535353"/>
              </a:solidFill>
            </a:endParaRPr>
          </a:p>
        </p:txBody>
      </p:sp>
    </p:spTree>
    <p:extLst>
      <p:ext uri="{BB962C8B-B14F-4D97-AF65-F5344CB8AC3E}">
        <p14:creationId xmlns:p14="http://schemas.microsoft.com/office/powerpoint/2010/main" val="3271559763"/>
      </p:ext>
    </p:extLst>
  </p:cSld>
  <p:clrMapOvr>
    <a:masterClrMapping/>
  </p:clrMapOvr>
  <p:transition spd="med"/>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Testing</a:t>
            </a:r>
            <a:endParaRPr sz="7800" dirty="0">
              <a:solidFill>
                <a:srgbClr val="767367"/>
              </a:solidFill>
              <a:effectLst>
                <a:outerShdw blurRad="63500" dist="12700" dir="5400000" rotWithShape="0">
                  <a:srgbClr val="000000">
                    <a:alpha val="30000"/>
                  </a:srgbClr>
                </a:outerShdw>
              </a:effectLst>
            </a:endParaRPr>
          </a:p>
        </p:txBody>
      </p:sp>
      <p:sp>
        <p:nvSpPr>
          <p:cNvPr id="75" name="Shape 75"/>
          <p:cNvSpPr>
            <a:spLocks noGrp="1"/>
          </p:cNvSpPr>
          <p:nvPr>
            <p:ph type="body" idx="1"/>
          </p:nvPr>
        </p:nvSpPr>
        <p:spPr>
          <a:xfrm>
            <a:off x="787400" y="2768600"/>
            <a:ext cx="11430000" cy="5715000"/>
          </a:xfrm>
          <a:prstGeom prst="rect">
            <a:avLst/>
          </a:prstGeom>
        </p:spPr>
        <p:txBody>
          <a:bodyPr/>
          <a:lstStyle/>
          <a:p>
            <a:pPr marL="787400" lvl="0" indent="-787400">
              <a:buClr>
                <a:srgbClr val="535353"/>
              </a:buClr>
              <a:buFont typeface="Arial"/>
              <a:buChar char="•"/>
              <a:defRPr sz="1800">
                <a:solidFill>
                  <a:srgbClr val="000000"/>
                </a:solidFill>
              </a:defRPr>
            </a:pPr>
            <a:r>
              <a:rPr lang="en-US" sz="3600" dirty="0" smtClean="0">
                <a:solidFill>
                  <a:srgbClr val="535353"/>
                </a:solidFill>
              </a:rPr>
              <a:t>Validation and Testing</a:t>
            </a:r>
            <a:endParaRPr sz="3600" dirty="0">
              <a:solidFill>
                <a:srgbClr val="535353"/>
              </a:solidFill>
            </a:endParaRPr>
          </a:p>
          <a:p>
            <a:pPr marL="787400" lvl="0" indent="-787400">
              <a:buClr>
                <a:srgbClr val="535353"/>
              </a:buClr>
              <a:buFont typeface="Arial"/>
              <a:buChar char="•"/>
              <a:defRPr sz="1800">
                <a:solidFill>
                  <a:srgbClr val="000000"/>
                </a:solidFill>
              </a:defRPr>
            </a:pPr>
            <a:r>
              <a:rPr lang="en-US" sz="3600" dirty="0" smtClean="0">
                <a:solidFill>
                  <a:srgbClr val="535353"/>
                </a:solidFill>
              </a:rPr>
              <a:t>Database Performance Testing</a:t>
            </a:r>
            <a:endParaRPr dirty="0">
              <a:solidFill>
                <a:srgbClr val="535353"/>
              </a:solidFill>
            </a:endParaRPr>
          </a:p>
        </p:txBody>
      </p:sp>
    </p:spTree>
    <p:extLst>
      <p:ext uri="{BB962C8B-B14F-4D97-AF65-F5344CB8AC3E}">
        <p14:creationId xmlns:p14="http://schemas.microsoft.com/office/powerpoint/2010/main" val="3041552333"/>
      </p:ext>
    </p:extLst>
  </p:cSld>
  <p:clrMapOvr>
    <a:masterClrMapping/>
  </p:clrMapOvr>
  <p:transition spd="med"/>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Testing</a:t>
            </a:r>
            <a:endParaRPr sz="7800" dirty="0">
              <a:solidFill>
                <a:srgbClr val="767367"/>
              </a:solidFill>
              <a:effectLst>
                <a:outerShdw blurRad="63500" dist="12700" dir="5400000" rotWithShape="0">
                  <a:srgbClr val="000000">
                    <a:alpha val="30000"/>
                  </a:srgbClr>
                </a:outerShdw>
              </a:effectLst>
            </a:endParaRPr>
          </a:p>
        </p:txBody>
      </p:sp>
      <p:sp>
        <p:nvSpPr>
          <p:cNvPr id="5" name="Shape 65"/>
          <p:cNvSpPr>
            <a:spLocks noGrp="1"/>
          </p:cNvSpPr>
          <p:nvPr>
            <p:ph type="body" idx="1"/>
          </p:nvPr>
        </p:nvSpPr>
        <p:spPr>
          <a:xfrm>
            <a:off x="517237" y="254000"/>
            <a:ext cx="11430000" cy="5841128"/>
          </a:xfrm>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Testing Case</a:t>
            </a:r>
            <a:endParaRPr dirty="0" smtClean="0">
              <a:solidFill>
                <a:srgbClr val="535353"/>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1013830139"/>
              </p:ext>
            </p:extLst>
          </p:nvPr>
        </p:nvGraphicFramePr>
        <p:xfrm>
          <a:off x="2185092" y="4370238"/>
          <a:ext cx="9224126" cy="3776234"/>
        </p:xfrm>
        <a:graphic>
          <a:graphicData uri="http://schemas.openxmlformats.org/drawingml/2006/table">
            <a:tbl>
              <a:tblPr firstRow="1" firstCol="1" bandRow="1">
                <a:tableStyleId>{5940675A-B579-460E-94D1-54222C63F5DA}</a:tableStyleId>
              </a:tblPr>
              <a:tblGrid>
                <a:gridCol w="1571081"/>
                <a:gridCol w="7653045"/>
              </a:tblGrid>
              <a:tr h="753354">
                <a:tc>
                  <a:txBody>
                    <a:bodyPr/>
                    <a:lstStyle/>
                    <a:p>
                      <a:pPr marL="0" marR="0" algn="l">
                        <a:spcBef>
                          <a:spcPts val="0"/>
                        </a:spcBef>
                        <a:spcAft>
                          <a:spcPts val="0"/>
                        </a:spcAft>
                      </a:pPr>
                      <a:r>
                        <a:rPr lang="en-US" sz="1100" kern="0" dirty="0">
                          <a:effectLst/>
                        </a:rPr>
                        <a:t>Test objectives</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050" kern="100">
                          <a:effectLst/>
                        </a:rPr>
                        <a:t>User can log in normally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1490152">
                <a:tc>
                  <a:txBody>
                    <a:bodyPr/>
                    <a:lstStyle/>
                    <a:p>
                      <a:pPr marL="0" marR="0" algn="l">
                        <a:spcBef>
                          <a:spcPts val="0"/>
                        </a:spcBef>
                        <a:spcAft>
                          <a:spcPts val="0"/>
                        </a:spcAft>
                      </a:pPr>
                      <a:r>
                        <a:rPr lang="en-US" sz="1100" kern="0">
                          <a:effectLst/>
                        </a:rPr>
                        <a:t>Steps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342900" marR="0" lvl="0" indent="-342900" algn="just">
                        <a:spcBef>
                          <a:spcPts val="0"/>
                        </a:spcBef>
                        <a:spcAft>
                          <a:spcPts val="0"/>
                        </a:spcAft>
                        <a:buFont typeface="Symbol" panose="05050102010706020507" pitchFamily="18" charset="2"/>
                        <a:buChar char=""/>
                      </a:pPr>
                      <a:r>
                        <a:rPr lang="en-US" sz="1050" kern="100" dirty="0">
                          <a:effectLst/>
                        </a:rPr>
                        <a:t>Open the client program to enter the login screen, press to enter the correct username and password, click “log in”, see if you can successfully log in and view return.</a:t>
                      </a:r>
                    </a:p>
                    <a:p>
                      <a:pPr marL="342900" marR="0" lvl="0" indent="-342900" algn="just">
                        <a:spcBef>
                          <a:spcPts val="0"/>
                        </a:spcBef>
                        <a:spcAft>
                          <a:spcPts val="0"/>
                        </a:spcAft>
                        <a:buFont typeface="Symbol" panose="05050102010706020507" pitchFamily="18" charset="2"/>
                        <a:buChar char=""/>
                      </a:pPr>
                      <a:r>
                        <a:rPr lang="en-US" sz="1050" kern="100" dirty="0">
                          <a:effectLst/>
                        </a:rPr>
                        <a:t>Enter incomplete or incorrect login information, click login to view return.</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596061">
                <a:tc>
                  <a:txBody>
                    <a:bodyPr/>
                    <a:lstStyle/>
                    <a:p>
                      <a:pPr marL="0" marR="0" algn="l">
                        <a:spcBef>
                          <a:spcPts val="0"/>
                        </a:spcBef>
                        <a:spcAft>
                          <a:spcPts val="0"/>
                        </a:spcAft>
                      </a:pPr>
                      <a:r>
                        <a:rPr lang="en-US" sz="1100" kern="0">
                          <a:effectLst/>
                        </a:rPr>
                        <a:t>Expected</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342900" marR="0" lvl="0" indent="-342900" algn="just">
                        <a:spcBef>
                          <a:spcPts val="0"/>
                        </a:spcBef>
                        <a:spcAft>
                          <a:spcPts val="0"/>
                        </a:spcAft>
                        <a:buFont typeface="Symbol" panose="05050102010706020507" pitchFamily="18" charset="2"/>
                        <a:buChar char=""/>
                      </a:pPr>
                      <a:r>
                        <a:rPr lang="en-US" sz="1050" kern="100">
                          <a:effectLst/>
                        </a:rPr>
                        <a:t>In the first test, the user is able to log in successfully</a:t>
                      </a:r>
                    </a:p>
                    <a:p>
                      <a:pPr marL="342900" marR="0" lvl="0" indent="-342900" algn="just">
                        <a:spcBef>
                          <a:spcPts val="0"/>
                        </a:spcBef>
                        <a:spcAft>
                          <a:spcPts val="0"/>
                        </a:spcAft>
                        <a:buFont typeface="Symbol" panose="05050102010706020507" pitchFamily="18" charset="2"/>
                        <a:buChar char=""/>
                      </a:pPr>
                      <a:r>
                        <a:rPr lang="en-US" sz="1050" kern="100">
                          <a:effectLst/>
                        </a:rPr>
                        <a:t>In the second test, the user cannot login successfully</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624445">
                <a:tc>
                  <a:txBody>
                    <a:bodyPr/>
                    <a:lstStyle/>
                    <a:p>
                      <a:pPr marL="0" marR="0" algn="l">
                        <a:spcBef>
                          <a:spcPts val="0"/>
                        </a:spcBef>
                        <a:spcAft>
                          <a:spcPts val="0"/>
                        </a:spcAft>
                      </a:pPr>
                      <a:r>
                        <a:rPr lang="en-US" sz="1100" kern="0">
                          <a:effectLst/>
                        </a:rPr>
                        <a:t>Per-condition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050" kern="100">
                          <a:effectLst/>
                        </a:rPr>
                        <a:t>True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12222">
                <a:tc>
                  <a:txBody>
                    <a:bodyPr/>
                    <a:lstStyle/>
                    <a:p>
                      <a:pPr marL="0" marR="0" algn="l">
                        <a:spcBef>
                          <a:spcPts val="0"/>
                        </a:spcBef>
                        <a:spcAft>
                          <a:spcPts val="0"/>
                        </a:spcAft>
                      </a:pPr>
                      <a:r>
                        <a:rPr lang="en-US" sz="1100" kern="0">
                          <a:effectLst/>
                        </a:rPr>
                        <a:t>Result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just">
                        <a:spcBef>
                          <a:spcPts val="0"/>
                        </a:spcBef>
                        <a:spcAft>
                          <a:spcPts val="0"/>
                        </a:spcAft>
                      </a:pPr>
                      <a:r>
                        <a:rPr lang="en-US" sz="1050" kern="100" dirty="0">
                          <a:effectLst/>
                        </a:rPr>
                        <a:t>Passed</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3218071510"/>
      </p:ext>
    </p:extLst>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Testing</a:t>
            </a:r>
            <a:endParaRPr sz="7800" dirty="0">
              <a:solidFill>
                <a:srgbClr val="767367"/>
              </a:solidFill>
              <a:effectLst>
                <a:outerShdw blurRad="63500" dist="12700" dir="5400000" rotWithShape="0">
                  <a:srgbClr val="000000">
                    <a:alpha val="30000"/>
                  </a:srgbClr>
                </a:outerShdw>
              </a:effectLst>
            </a:endParaRPr>
          </a:p>
        </p:txBody>
      </p:sp>
      <p:sp>
        <p:nvSpPr>
          <p:cNvPr id="6" name="Shape 65"/>
          <p:cNvSpPr>
            <a:spLocks noGrp="1"/>
          </p:cNvSpPr>
          <p:nvPr>
            <p:ph type="body" idx="1"/>
          </p:nvPr>
        </p:nvSpPr>
        <p:spPr>
          <a:xfrm>
            <a:off x="371764" y="254000"/>
            <a:ext cx="11430000" cy="5841128"/>
          </a:xfrm>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Performance Testing</a:t>
            </a:r>
            <a:endParaRPr dirty="0" smtClean="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Testing Results of Inserting</a:t>
            </a:r>
            <a:endParaRPr dirty="0">
              <a:solidFill>
                <a:srgbClr val="535353"/>
              </a:solidFill>
            </a:endParaRPr>
          </a:p>
        </p:txBody>
      </p:sp>
      <p:graphicFrame>
        <p:nvGraphicFramePr>
          <p:cNvPr id="4" name="表格 3"/>
          <p:cNvGraphicFramePr>
            <a:graphicFrameLocks noGrp="1"/>
          </p:cNvGraphicFramePr>
          <p:nvPr/>
        </p:nvGraphicFramePr>
        <p:xfrm>
          <a:off x="952500" y="4312603"/>
          <a:ext cx="11099801" cy="2842895"/>
        </p:xfrm>
        <a:graphic>
          <a:graphicData uri="http://schemas.openxmlformats.org/drawingml/2006/table">
            <a:tbl>
              <a:tblPr firstRow="1" firstCol="1" bandRow="1">
                <a:tableStyleId>{5940675A-B579-460E-94D1-54222C63F5DA}</a:tableStyleId>
              </a:tblPr>
              <a:tblGrid>
                <a:gridCol w="2302099"/>
                <a:gridCol w="2510775"/>
                <a:gridCol w="2801590"/>
                <a:gridCol w="3485337"/>
              </a:tblGrid>
              <a:tr h="655955">
                <a:tc>
                  <a:txBody>
                    <a:bodyPr/>
                    <a:lstStyle/>
                    <a:p>
                      <a:pPr marL="0" marR="0" algn="ctr">
                        <a:lnSpc>
                          <a:spcPct val="150000"/>
                        </a:lnSpc>
                        <a:spcBef>
                          <a:spcPts val="0"/>
                        </a:spcBef>
                        <a:spcAft>
                          <a:spcPts val="600"/>
                        </a:spcAft>
                        <a:tabLst>
                          <a:tab pos="4591050" algn="l"/>
                        </a:tabLst>
                      </a:pPr>
                      <a:r>
                        <a:rPr lang="en-US" sz="1200" kern="0" dirty="0">
                          <a:effectLst/>
                        </a:rPr>
                        <a:t>Database</a:t>
                      </a:r>
                      <a:endParaRPr lang="en-US"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Operation</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No. of Rows Inserted</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Run Time (ms)</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Mongo</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Insert</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42102</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MySQL</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Insert</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104049</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Mongo</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Insert</a:t>
                      </a:r>
                      <a:endParaRPr lang="en-US"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411121</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MySQL</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Insert</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1130493</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Mongo</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Insert</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100,000,000</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4141528</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MySQL</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Insert</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100,000,000</a:t>
                      </a:r>
                      <a:endParaRPr lang="en-US"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11135474</a:t>
                      </a:r>
                      <a:endParaRPr lang="en-US"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3360622364"/>
      </p:ext>
    </p:extLst>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hape 7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Testing</a:t>
            </a:r>
            <a:endParaRPr sz="7800" dirty="0">
              <a:solidFill>
                <a:srgbClr val="767367"/>
              </a:solidFill>
              <a:effectLst>
                <a:outerShdw blurRad="63500" dist="12700" dir="5400000" rotWithShape="0">
                  <a:srgbClr val="000000">
                    <a:alpha val="30000"/>
                  </a:srgbClr>
                </a:outerShdw>
              </a:effectLst>
            </a:endParaRPr>
          </a:p>
        </p:txBody>
      </p:sp>
      <p:sp>
        <p:nvSpPr>
          <p:cNvPr id="6" name="Shape 65"/>
          <p:cNvSpPr>
            <a:spLocks noGrp="1"/>
          </p:cNvSpPr>
          <p:nvPr>
            <p:ph type="body" idx="1"/>
          </p:nvPr>
        </p:nvSpPr>
        <p:spPr>
          <a:xfrm>
            <a:off x="371764" y="254000"/>
            <a:ext cx="11430000" cy="5841128"/>
          </a:xfrm>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Performance Testing</a:t>
            </a:r>
            <a:endParaRPr dirty="0" smtClean="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Testing Results of Selecting</a:t>
            </a:r>
            <a:endParaRPr dirty="0">
              <a:solidFill>
                <a:srgbClr val="535353"/>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3932227775"/>
              </p:ext>
            </p:extLst>
          </p:nvPr>
        </p:nvGraphicFramePr>
        <p:xfrm>
          <a:off x="787400" y="4133533"/>
          <a:ext cx="11099800" cy="5029835"/>
        </p:xfrm>
        <a:graphic>
          <a:graphicData uri="http://schemas.openxmlformats.org/drawingml/2006/table">
            <a:tbl>
              <a:tblPr firstRow="1" firstCol="1" bandRow="1">
                <a:tableStyleId>{5940675A-B579-460E-94D1-54222C63F5DA}</a:tableStyleId>
              </a:tblPr>
              <a:tblGrid>
                <a:gridCol w="1749678"/>
                <a:gridCol w="1911768"/>
                <a:gridCol w="2131588"/>
                <a:gridCol w="2653383"/>
                <a:gridCol w="2653383"/>
              </a:tblGrid>
              <a:tr h="655955">
                <a:tc>
                  <a:txBody>
                    <a:bodyPr/>
                    <a:lstStyle/>
                    <a:p>
                      <a:pPr marL="0" marR="0" algn="ctr">
                        <a:lnSpc>
                          <a:spcPct val="150000"/>
                        </a:lnSpc>
                        <a:spcBef>
                          <a:spcPts val="0"/>
                        </a:spcBef>
                        <a:spcAft>
                          <a:spcPts val="600"/>
                        </a:spcAft>
                        <a:tabLst>
                          <a:tab pos="4591050" algn="l"/>
                        </a:tabLst>
                      </a:pPr>
                      <a:r>
                        <a:rPr lang="en-US" sz="1200" kern="0">
                          <a:effectLst/>
                        </a:rPr>
                        <a:t>Database</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Operation</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Total Rows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No. of Rows Selected</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Run Time (ms)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Mongo</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5248</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MySQL</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523</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Mongo</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5428</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MySQL</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593</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Mongo</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17411</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MySQL</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5836</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Mongo</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13049</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MySQL</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6128</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Mongo</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92985</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MySQL</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162805</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Mongo</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95594</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364490">
                <a:tc>
                  <a:txBody>
                    <a:bodyPr/>
                    <a:lstStyle/>
                    <a:p>
                      <a:pPr marL="0" marR="0" algn="ctr">
                        <a:lnSpc>
                          <a:spcPct val="150000"/>
                        </a:lnSpc>
                        <a:spcBef>
                          <a:spcPts val="0"/>
                        </a:spcBef>
                        <a:spcAft>
                          <a:spcPts val="600"/>
                        </a:spcAft>
                        <a:tabLst>
                          <a:tab pos="4591050" algn="l"/>
                        </a:tabLst>
                      </a:pPr>
                      <a:r>
                        <a:rPr lang="en-US" sz="1200" kern="0">
                          <a:effectLst/>
                        </a:rPr>
                        <a:t>MySQL</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Select</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100,000,000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a:effectLst/>
                        </a:rPr>
                        <a:t>50000</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600"/>
                        </a:spcAft>
                        <a:tabLst>
                          <a:tab pos="4591050" algn="l"/>
                        </a:tabLst>
                      </a:pPr>
                      <a:r>
                        <a:rPr lang="en-US" sz="1200" kern="0" dirty="0">
                          <a:effectLst/>
                        </a:rPr>
                        <a:t>164630</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292509246"/>
      </p:ext>
    </p:extLst>
  </p:cSld>
  <p:clrMapOvr>
    <a:masterClrMapping/>
  </p:clrMapOvr>
  <p:transition spd="med"/>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Conclusions</a:t>
            </a:r>
          </a:p>
        </p:txBody>
      </p:sp>
      <p:sp>
        <p:nvSpPr>
          <p:cNvPr id="166" name="Shape 166"/>
          <p:cNvSpPr>
            <a:spLocks noGrp="1"/>
          </p:cNvSpPr>
          <p:nvPr>
            <p:ph type="body" idx="1"/>
          </p:nvPr>
        </p:nvSpPr>
        <p:spPr>
          <a:xfrm>
            <a:off x="787400" y="2768600"/>
            <a:ext cx="11430000" cy="5715000"/>
          </a:xfrm>
          <a:prstGeom prst="rect">
            <a:avLst/>
          </a:prstGeom>
        </p:spPr>
        <p:txBody>
          <a:bodyPr>
            <a:normAutofit/>
          </a:bodyPr>
          <a:lstStyle/>
          <a:p>
            <a:pPr marL="385826" lvl="0" indent="-385826" defTabSz="572516">
              <a:spcBef>
                <a:spcPts val="3500"/>
              </a:spcBef>
              <a:buBlip>
                <a:blip r:embed="rId3"/>
              </a:buBlip>
              <a:defRPr sz="1800">
                <a:solidFill>
                  <a:srgbClr val="000000"/>
                </a:solidFill>
              </a:defRPr>
            </a:pPr>
            <a:endParaRPr sz="3528" dirty="0">
              <a:solidFill>
                <a:srgbClr val="535353"/>
              </a:solidFill>
            </a:endParaRPr>
          </a:p>
          <a:p>
            <a:r>
              <a:rPr lang="en-US" sz="3200" dirty="0" smtClean="0"/>
              <a:t>According to the performance testing of MySQL and Mongo DB, we can find out that there is no conclusions which is better. NoSQL and SQL database both have their advantage and disadvantage.</a:t>
            </a:r>
          </a:p>
        </p:txBody>
      </p:sp>
    </p:spTree>
  </p:cSld>
  <p:clrMapOvr>
    <a:masterClrMapping/>
  </p:clrMapOvr>
  <p:transition spd="med"/>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My Guess</a:t>
            </a:r>
            <a:endParaRPr sz="7800" dirty="0">
              <a:solidFill>
                <a:srgbClr val="767367"/>
              </a:solidFill>
              <a:effectLst>
                <a:outerShdw blurRad="63500" dist="12700" dir="5400000" rotWithShape="0">
                  <a:srgbClr val="000000">
                    <a:alpha val="30000"/>
                  </a:srgbClr>
                </a:outerShdw>
              </a:effectLst>
            </a:endParaRPr>
          </a:p>
        </p:txBody>
      </p:sp>
      <p:sp>
        <p:nvSpPr>
          <p:cNvPr id="166" name="Shape 166"/>
          <p:cNvSpPr>
            <a:spLocks noGrp="1"/>
          </p:cNvSpPr>
          <p:nvPr>
            <p:ph type="body" idx="1"/>
          </p:nvPr>
        </p:nvSpPr>
        <p:spPr>
          <a:xfrm>
            <a:off x="787400" y="2768600"/>
            <a:ext cx="11430000" cy="5715000"/>
          </a:xfrm>
          <a:prstGeom prst="rect">
            <a:avLst/>
          </a:prstGeom>
        </p:spPr>
        <p:txBody>
          <a:bodyPr>
            <a:normAutofit/>
          </a:bodyPr>
          <a:lstStyle/>
          <a:p>
            <a:pPr marL="385826" lvl="0" indent="-385826" defTabSz="572516">
              <a:spcBef>
                <a:spcPts val="3500"/>
              </a:spcBef>
              <a:buBlip>
                <a:blip r:embed="rId3"/>
              </a:buBlip>
              <a:defRPr sz="1800">
                <a:solidFill>
                  <a:srgbClr val="000000"/>
                </a:solidFill>
              </a:defRPr>
            </a:pPr>
            <a:r>
              <a:rPr lang="en-US" sz="3528" dirty="0" smtClean="0">
                <a:solidFill>
                  <a:srgbClr val="535353"/>
                </a:solidFill>
              </a:rPr>
              <a:t>The data structural cause the difference. The data structural in MySQL is more strict than Mongo DB. So when you insert a new record. MySQL spends more time on it. However, because of the more precise data structural, MySQL is more efficient on selecting.</a:t>
            </a:r>
            <a:endParaRPr sz="3528" dirty="0">
              <a:solidFill>
                <a:srgbClr val="535353"/>
              </a:solidFill>
            </a:endParaRPr>
          </a:p>
        </p:txBody>
      </p:sp>
    </p:spTree>
    <p:extLst>
      <p:ext uri="{BB962C8B-B14F-4D97-AF65-F5344CB8AC3E}">
        <p14:creationId xmlns:p14="http://schemas.microsoft.com/office/powerpoint/2010/main" val="3958359094"/>
      </p:ext>
    </p:extLst>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70"/>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dirty="0">
                <a:solidFill>
                  <a:srgbClr val="767367"/>
                </a:solidFill>
                <a:effectLst>
                  <a:outerShdw blurRad="63500" dist="12700" dir="5400000" rotWithShape="0">
                    <a:srgbClr val="000000">
                      <a:alpha val="30000"/>
                    </a:srgbClr>
                  </a:outerShdw>
                </a:effectLst>
              </a:rPr>
              <a:t>Demo</a:t>
            </a:r>
          </a:p>
        </p:txBody>
      </p:sp>
      <p:sp>
        <p:nvSpPr>
          <p:cNvPr id="5" name="Shape 65"/>
          <p:cNvSpPr>
            <a:spLocks noGrp="1"/>
          </p:cNvSpPr>
          <p:nvPr>
            <p:ph type="body" idx="1"/>
          </p:nvPr>
        </p:nvSpPr>
        <p:spPr>
          <a:xfrm>
            <a:off x="787400" y="2705536"/>
            <a:ext cx="11430000" cy="5841128"/>
          </a:xfrm>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Customer</a:t>
            </a:r>
            <a:endParaRPr dirty="0" smtClean="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Register</a:t>
            </a:r>
            <a:endParaRPr dirty="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Login and Logout</a:t>
            </a:r>
          </a:p>
          <a:p>
            <a:pPr marL="1138543" lvl="2" indent="-376543">
              <a:buClr>
                <a:srgbClr val="5E5E5E"/>
              </a:buClr>
              <a:buSzPct val="100000"/>
              <a:buChar char="•"/>
              <a:defRPr sz="1800">
                <a:solidFill>
                  <a:srgbClr val="000000"/>
                </a:solidFill>
              </a:defRPr>
            </a:pPr>
            <a:r>
              <a:rPr lang="en-US" sz="2600" dirty="0" smtClean="0">
                <a:solidFill>
                  <a:srgbClr val="535353"/>
                </a:solidFill>
              </a:rPr>
              <a:t>Find back password</a:t>
            </a:r>
          </a:p>
          <a:p>
            <a:pPr marL="1138543" lvl="2" indent="-376543">
              <a:buClr>
                <a:srgbClr val="5E5E5E"/>
              </a:buClr>
              <a:buSzPct val="100000"/>
              <a:buChar char="•"/>
              <a:defRPr sz="1800">
                <a:solidFill>
                  <a:srgbClr val="000000"/>
                </a:solidFill>
              </a:defRPr>
            </a:pPr>
            <a:r>
              <a:rPr lang="en-US" sz="2600" dirty="0" smtClean="0">
                <a:solidFill>
                  <a:srgbClr val="535353"/>
                </a:solidFill>
              </a:rPr>
              <a:t>Purchase movies</a:t>
            </a:r>
          </a:p>
          <a:p>
            <a:pPr marL="1138543" lvl="2" indent="-376543">
              <a:buClr>
                <a:srgbClr val="5E5E5E"/>
              </a:buClr>
              <a:buSzPct val="100000"/>
              <a:buChar char="•"/>
              <a:defRPr sz="1800">
                <a:solidFill>
                  <a:srgbClr val="000000"/>
                </a:solidFill>
              </a:defRPr>
            </a:pPr>
            <a:r>
              <a:rPr lang="en-US" sz="2600" dirty="0" smtClean="0">
                <a:solidFill>
                  <a:srgbClr val="535353"/>
                </a:solidFill>
              </a:rPr>
              <a:t>Show the recommendation after the actions above. </a:t>
            </a:r>
          </a:p>
        </p:txBody>
      </p:sp>
    </p:spTree>
    <p:extLst>
      <p:ext uri="{BB962C8B-B14F-4D97-AF65-F5344CB8AC3E}">
        <p14:creationId xmlns:p14="http://schemas.microsoft.com/office/powerpoint/2010/main" val="3476024403"/>
      </p:ext>
    </p:extLst>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70"/>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dirty="0">
                <a:solidFill>
                  <a:srgbClr val="767367"/>
                </a:solidFill>
                <a:effectLst>
                  <a:outerShdw blurRad="63500" dist="12700" dir="5400000" rotWithShape="0">
                    <a:srgbClr val="000000">
                      <a:alpha val="30000"/>
                    </a:srgbClr>
                  </a:outerShdw>
                </a:effectLst>
              </a:rPr>
              <a:t>Demo</a:t>
            </a:r>
          </a:p>
        </p:txBody>
      </p:sp>
      <p:sp>
        <p:nvSpPr>
          <p:cNvPr id="5" name="Shape 65"/>
          <p:cNvSpPr>
            <a:spLocks noGrp="1"/>
          </p:cNvSpPr>
          <p:nvPr>
            <p:ph type="body" idx="1"/>
          </p:nvPr>
        </p:nvSpPr>
        <p:spPr>
          <a:xfrm>
            <a:off x="787400" y="2705536"/>
            <a:ext cx="11430000" cy="5841128"/>
          </a:xfrm>
          <a:prstGeom prst="rect">
            <a:avLst/>
          </a:prstGeom>
        </p:spPr>
        <p:txBody>
          <a:bodyPr/>
          <a:lstStyle/>
          <a:p>
            <a:pPr marL="787400" lvl="0" indent="-787400">
              <a:buBlip>
                <a:blip r:embed="rId3"/>
              </a:buBlip>
              <a:defRPr sz="1800">
                <a:solidFill>
                  <a:srgbClr val="000000"/>
                </a:solidFill>
              </a:defRPr>
            </a:pPr>
            <a:r>
              <a:rPr lang="en-US" sz="3600" dirty="0" smtClean="0">
                <a:solidFill>
                  <a:srgbClr val="535353"/>
                </a:solidFill>
              </a:rPr>
              <a:t>Administrator</a:t>
            </a:r>
            <a:endParaRPr dirty="0" smtClean="0">
              <a:solidFill>
                <a:srgbClr val="535353"/>
              </a:solidFill>
            </a:endParaRPr>
          </a:p>
          <a:p>
            <a:pPr marL="1138543" lvl="2" indent="-376543">
              <a:buClr>
                <a:srgbClr val="5E5E5E"/>
              </a:buClr>
              <a:buSzPct val="100000"/>
              <a:buChar char="•"/>
              <a:defRPr sz="1800">
                <a:solidFill>
                  <a:srgbClr val="000000"/>
                </a:solidFill>
              </a:defRPr>
            </a:pPr>
            <a:r>
              <a:rPr lang="en-US" sz="2600" dirty="0" smtClean="0">
                <a:solidFill>
                  <a:srgbClr val="535353"/>
                </a:solidFill>
              </a:rPr>
              <a:t>Add a new administrator	</a:t>
            </a:r>
            <a:endParaRPr dirty="0" smtClean="0">
              <a:solidFill>
                <a:srgbClr val="535353"/>
              </a:solidFill>
            </a:endParaRPr>
          </a:p>
          <a:p>
            <a:pPr marL="1138543" lvl="2" indent="-376543">
              <a:buClr>
                <a:srgbClr val="5E5E5E"/>
              </a:buClr>
              <a:buSzPct val="100000"/>
              <a:buChar char="•"/>
              <a:defRPr sz="1800">
                <a:solidFill>
                  <a:srgbClr val="000000"/>
                </a:solidFill>
              </a:defRPr>
            </a:pPr>
            <a:r>
              <a:rPr lang="en-US" sz="2600" smtClean="0">
                <a:solidFill>
                  <a:srgbClr val="535353"/>
                </a:solidFill>
              </a:rPr>
              <a:t>Associated </a:t>
            </a:r>
            <a:r>
              <a:rPr lang="en-US" sz="2600" dirty="0" smtClean="0">
                <a:solidFill>
                  <a:srgbClr val="535353"/>
                </a:solidFill>
              </a:rPr>
              <a:t>a movie with the new promotion</a:t>
            </a:r>
          </a:p>
        </p:txBody>
      </p:sp>
    </p:spTree>
    <p:extLst>
      <p:ext uri="{BB962C8B-B14F-4D97-AF65-F5344CB8AC3E}">
        <p14:creationId xmlns:p14="http://schemas.microsoft.com/office/powerpoint/2010/main" val="1264404037"/>
      </p:ext>
    </p:extLst>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title"/>
          </p:nvPr>
        </p:nvSpPr>
        <p:spPr>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Questions?</a:t>
            </a:r>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A Traditional</a:t>
            </a:r>
            <a:endParaRPr sz="7800" dirty="0">
              <a:solidFill>
                <a:srgbClr val="767367"/>
              </a:solidFill>
              <a:effectLst>
                <a:outerShdw blurRad="63500" dist="12700" dir="5400000" rotWithShape="0">
                  <a:srgbClr val="000000">
                    <a:alpha val="30000"/>
                  </a:srgbClr>
                </a:outerShdw>
              </a:effectLst>
            </a:endParaRPr>
          </a:p>
        </p:txBody>
      </p:sp>
      <p:sp>
        <p:nvSpPr>
          <p:cNvPr id="5" name="Shape 45"/>
          <p:cNvSpPr>
            <a:spLocks noGrp="1"/>
          </p:cNvSpPr>
          <p:nvPr>
            <p:ph type="body" idx="1"/>
          </p:nvPr>
        </p:nvSpPr>
        <p:spPr>
          <a:xfrm>
            <a:off x="0" y="1640142"/>
            <a:ext cx="6317673" cy="7472219"/>
          </a:xfrm>
          <a:prstGeom prst="rect">
            <a:avLst/>
          </a:prstGeom>
        </p:spPr>
        <p:txBody>
          <a:bodyPr>
            <a:normAutofit/>
          </a:bodyPr>
          <a:lstStyle/>
          <a:p>
            <a:pPr marL="1312333" lvl="2" indent="-524933">
              <a:buFont typeface="Arial"/>
              <a:buChar char="•"/>
              <a:defRPr sz="1800">
                <a:solidFill>
                  <a:srgbClr val="000000"/>
                </a:solidFill>
              </a:defRPr>
            </a:pPr>
            <a:r>
              <a:rPr lang="en-US" sz="2800" dirty="0" smtClean="0">
                <a:solidFill>
                  <a:srgbClr val="535353"/>
                </a:solidFill>
              </a:rPr>
              <a:t>The object of the project is a web shopping application called Movie Hunter which is associated with a log management </a:t>
            </a:r>
            <a:r>
              <a:rPr lang="en-US" sz="2800" dirty="0" smtClean="0">
                <a:solidFill>
                  <a:srgbClr val="535353"/>
                </a:solidFill>
              </a:rPr>
              <a:t>module </a:t>
            </a:r>
            <a:r>
              <a:rPr lang="en-US" sz="2800" dirty="0" smtClean="0">
                <a:solidFill>
                  <a:srgbClr val="535353"/>
                </a:solidFill>
              </a:rPr>
              <a:t>and recommendation module. </a:t>
            </a:r>
            <a:endParaRPr sz="2800" dirty="0">
              <a:solidFill>
                <a:srgbClr val="535353"/>
              </a:solidFill>
            </a:endParaRPr>
          </a:p>
          <a:p>
            <a:pPr marL="0" lvl="0" indent="0">
              <a:buNone/>
              <a:defRPr sz="1800">
                <a:solidFill>
                  <a:srgbClr val="000000"/>
                </a:solidFill>
              </a:defRPr>
            </a:pPr>
            <a:endParaRPr dirty="0" smtClean="0">
              <a:solidFill>
                <a:srgbClr val="535353"/>
              </a:solidFill>
            </a:endParaRPr>
          </a:p>
        </p:txBody>
      </p:sp>
      <p:pic>
        <p:nvPicPr>
          <p:cNvPr id="6" name="图片 5" descr="C:\Users\Sven\Desktop\Report\GUI 1.jpg"/>
          <p:cNvPicPr/>
          <p:nvPr/>
        </p:nvPicPr>
        <p:blipFill>
          <a:blip r:embed="rId3">
            <a:extLst>
              <a:ext uri="{28A0092B-C50C-407E-A947-70E740481C1C}">
                <a14:useLocalDpi xmlns:a14="http://schemas.microsoft.com/office/drawing/2010/main" val="0"/>
              </a:ext>
            </a:extLst>
          </a:blip>
          <a:srcRect/>
          <a:stretch>
            <a:fillRect/>
          </a:stretch>
        </p:blipFill>
        <p:spPr bwMode="auto">
          <a:xfrm>
            <a:off x="6779490" y="3624117"/>
            <a:ext cx="5274310" cy="4510405"/>
          </a:xfrm>
          <a:prstGeom prst="rect">
            <a:avLst/>
          </a:prstGeom>
          <a:noFill/>
          <a:ln>
            <a:noFill/>
          </a:ln>
        </p:spPr>
      </p:pic>
    </p:spTree>
    <p:extLst>
      <p:ext uri="{BB962C8B-B14F-4D97-AF65-F5344CB8AC3E}">
        <p14:creationId xmlns:p14="http://schemas.microsoft.com/office/powerpoint/2010/main" val="2670593853"/>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NoSQL &amp; Mongo DB</a:t>
            </a:r>
            <a:endParaRPr sz="7800" dirty="0">
              <a:solidFill>
                <a:srgbClr val="767367"/>
              </a:solidFill>
              <a:effectLst>
                <a:outerShdw blurRad="63500" dist="12700" dir="5400000" rotWithShape="0">
                  <a:srgbClr val="000000">
                    <a:alpha val="30000"/>
                  </a:srgbClr>
                </a:outerShdw>
              </a:effectLst>
            </a:endParaRPr>
          </a:p>
        </p:txBody>
      </p:sp>
      <p:sp>
        <p:nvSpPr>
          <p:cNvPr id="45" name="Shape 45"/>
          <p:cNvSpPr>
            <a:spLocks noGrp="1"/>
          </p:cNvSpPr>
          <p:nvPr>
            <p:ph type="body" idx="1"/>
          </p:nvPr>
        </p:nvSpPr>
        <p:spPr>
          <a:xfrm>
            <a:off x="787400" y="2768600"/>
            <a:ext cx="11430000" cy="5715000"/>
          </a:xfrm>
          <a:prstGeom prst="rect">
            <a:avLst/>
          </a:prstGeom>
        </p:spPr>
        <p:txBody>
          <a:bodyPr>
            <a:normAutofit/>
          </a:bodyPr>
          <a:lstStyle/>
          <a:p>
            <a:pPr marL="1574800" lvl="0" indent="-1574800">
              <a:buBlip>
                <a:blip r:embed="rId3"/>
              </a:buBlip>
              <a:defRPr sz="1800">
                <a:solidFill>
                  <a:srgbClr val="000000"/>
                </a:solidFill>
              </a:defRPr>
            </a:pPr>
            <a:r>
              <a:rPr lang="en-US" sz="3600" dirty="0" smtClean="0">
                <a:solidFill>
                  <a:srgbClr val="535353"/>
                </a:solidFill>
              </a:rPr>
              <a:t>NoSQL Database</a:t>
            </a:r>
          </a:p>
          <a:p>
            <a:pPr marL="1312333" lvl="2" indent="-524933">
              <a:buFont typeface="Arial"/>
              <a:buChar char="•"/>
              <a:defRPr sz="1800">
                <a:solidFill>
                  <a:srgbClr val="000000"/>
                </a:solidFill>
              </a:defRPr>
            </a:pPr>
            <a:r>
              <a:rPr lang="en-US" sz="2400" dirty="0">
                <a:solidFill>
                  <a:srgbClr val="535353"/>
                </a:solidFill>
              </a:rPr>
              <a:t>A NoSQL database provides a mechanism for storage and retrieval of data that is modeled in means other than the tabular relations used in relational </a:t>
            </a:r>
            <a:r>
              <a:rPr lang="en-US" sz="2400" dirty="0" smtClean="0">
                <a:solidFill>
                  <a:srgbClr val="535353"/>
                </a:solidFill>
              </a:rPr>
              <a:t>databases</a:t>
            </a:r>
            <a:endParaRPr dirty="0">
              <a:solidFill>
                <a:srgbClr val="535353"/>
              </a:solidFill>
            </a:endParaRPr>
          </a:p>
          <a:p>
            <a:pPr marL="1574800" lvl="0" indent="-1574800">
              <a:buBlip>
                <a:blip r:embed="rId3"/>
              </a:buBlip>
              <a:defRPr sz="1800">
                <a:solidFill>
                  <a:srgbClr val="000000"/>
                </a:solidFill>
              </a:defRPr>
            </a:pPr>
            <a:r>
              <a:rPr lang="en-US" sz="3600" dirty="0" smtClean="0">
                <a:solidFill>
                  <a:srgbClr val="535353"/>
                </a:solidFill>
              </a:rPr>
              <a:t>Mongo DB</a:t>
            </a:r>
            <a:endParaRPr dirty="0" smtClean="0">
              <a:solidFill>
                <a:srgbClr val="535353"/>
              </a:solidFill>
            </a:endParaRPr>
          </a:p>
          <a:p>
            <a:pPr marL="1312333" lvl="2" indent="-524933">
              <a:buFont typeface="Arial"/>
              <a:buChar char="•"/>
              <a:defRPr sz="1800">
                <a:solidFill>
                  <a:srgbClr val="000000"/>
                </a:solidFill>
              </a:defRPr>
            </a:pPr>
            <a:r>
              <a:rPr sz="2400" dirty="0">
                <a:solidFill>
                  <a:srgbClr val="535353"/>
                </a:solidFill>
              </a:rPr>
              <a:t> </a:t>
            </a:r>
            <a:r>
              <a:rPr lang="en-US" sz="2400" dirty="0">
                <a:solidFill>
                  <a:srgbClr val="535353"/>
                </a:solidFill>
              </a:rPr>
              <a:t>Mongo DB is a cross-platform document-oriented </a:t>
            </a:r>
            <a:r>
              <a:rPr lang="en-US" sz="2400" dirty="0" smtClean="0">
                <a:solidFill>
                  <a:srgbClr val="535353"/>
                </a:solidFill>
              </a:rPr>
              <a:t>NoSQL database </a:t>
            </a:r>
            <a:endParaRPr sz="2400" dirty="0">
              <a:solidFill>
                <a:srgbClr val="535353"/>
              </a:solidFill>
            </a:endParaRPr>
          </a:p>
        </p:txBody>
      </p:sp>
    </p:spTree>
    <p:extLst>
      <p:ext uri="{BB962C8B-B14F-4D97-AF65-F5344CB8AC3E}">
        <p14:creationId xmlns:p14="http://schemas.microsoft.com/office/powerpoint/2010/main" val="3481516419"/>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Mongo DB</a:t>
            </a:r>
            <a:endParaRPr sz="7800" dirty="0">
              <a:solidFill>
                <a:srgbClr val="767367"/>
              </a:solidFill>
              <a:effectLst>
                <a:outerShdw blurRad="63500" dist="12700" dir="5400000" rotWithShape="0">
                  <a:srgbClr val="000000">
                    <a:alpha val="30000"/>
                  </a:srgbClr>
                </a:outerShdw>
              </a:effectLst>
            </a:endParaRPr>
          </a:p>
        </p:txBody>
      </p:sp>
      <p:sp>
        <p:nvSpPr>
          <p:cNvPr id="45" name="Shape 45"/>
          <p:cNvSpPr>
            <a:spLocks noGrp="1"/>
          </p:cNvSpPr>
          <p:nvPr>
            <p:ph type="body" idx="1"/>
          </p:nvPr>
        </p:nvSpPr>
        <p:spPr>
          <a:xfrm>
            <a:off x="316345" y="1715654"/>
            <a:ext cx="8190346" cy="3687619"/>
          </a:xfrm>
          <a:prstGeom prst="rect">
            <a:avLst/>
          </a:prstGeom>
        </p:spPr>
        <p:txBody>
          <a:bodyPr>
            <a:normAutofit/>
          </a:bodyPr>
          <a:lstStyle/>
          <a:p>
            <a:pPr marL="1574800" lvl="0" indent="-1574800">
              <a:buBlip>
                <a:blip r:embed="rId3"/>
              </a:buBlip>
              <a:defRPr sz="1800">
                <a:solidFill>
                  <a:srgbClr val="000000"/>
                </a:solidFill>
              </a:defRPr>
            </a:pPr>
            <a:r>
              <a:rPr lang="en-US" sz="3600" dirty="0" smtClean="0">
                <a:solidFill>
                  <a:srgbClr val="535353"/>
                </a:solidFill>
              </a:rPr>
              <a:t>Mongo DB Compared With MySQL </a:t>
            </a:r>
          </a:p>
          <a:p>
            <a:pPr marL="0" lvl="0" indent="0">
              <a:buNone/>
              <a:defRPr sz="1800">
                <a:solidFill>
                  <a:srgbClr val="000000"/>
                </a:solidFill>
              </a:defRPr>
            </a:pPr>
            <a:endParaRPr lang="en-US" sz="3600" dirty="0" smtClean="0">
              <a:solidFill>
                <a:srgbClr val="535353"/>
              </a:solidFill>
            </a:endParaRPr>
          </a:p>
        </p:txBody>
      </p:sp>
      <p:graphicFrame>
        <p:nvGraphicFramePr>
          <p:cNvPr id="3" name="表格 2"/>
          <p:cNvGraphicFramePr>
            <a:graphicFrameLocks noGrp="1"/>
          </p:cNvGraphicFramePr>
          <p:nvPr>
            <p:extLst>
              <p:ext uri="{D42A27DB-BD31-4B8C-83A1-F6EECF244321}">
                <p14:modId xmlns:p14="http://schemas.microsoft.com/office/powerpoint/2010/main" val="1812869246"/>
              </p:ext>
            </p:extLst>
          </p:nvPr>
        </p:nvGraphicFramePr>
        <p:xfrm>
          <a:off x="2108891" y="4258540"/>
          <a:ext cx="8780782" cy="4386695"/>
        </p:xfrm>
        <a:graphic>
          <a:graphicData uri="http://schemas.openxmlformats.org/drawingml/2006/table">
            <a:tbl>
              <a:tblPr firstRow="1" firstCol="1" bandRow="1">
                <a:tableStyleId>{5940675A-B579-460E-94D1-54222C63F5DA}</a:tableStyleId>
              </a:tblPr>
              <a:tblGrid>
                <a:gridCol w="4390391"/>
                <a:gridCol w="4390391"/>
              </a:tblGrid>
              <a:tr h="877339">
                <a:tc>
                  <a:txBody>
                    <a:bodyPr/>
                    <a:lstStyle/>
                    <a:p>
                      <a:pPr marL="0" marR="0" algn="just">
                        <a:lnSpc>
                          <a:spcPct val="150000"/>
                        </a:lnSpc>
                        <a:spcBef>
                          <a:spcPts val="0"/>
                        </a:spcBef>
                        <a:spcAft>
                          <a:spcPts val="600"/>
                        </a:spcAft>
                        <a:tabLst>
                          <a:tab pos="4591050" algn="l"/>
                        </a:tabLst>
                      </a:pPr>
                      <a:r>
                        <a:rPr lang="en-US" sz="1200" kern="0" dirty="0">
                          <a:effectLst/>
                        </a:rPr>
                        <a:t>MySQL</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600"/>
                        </a:spcAft>
                        <a:tabLst>
                          <a:tab pos="4591050" algn="l"/>
                        </a:tabLst>
                      </a:pPr>
                      <a:r>
                        <a:rPr lang="en-US" sz="1200" kern="0">
                          <a:effectLst/>
                        </a:rPr>
                        <a:t>Mongo DB</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877339">
                <a:tc>
                  <a:txBody>
                    <a:bodyPr/>
                    <a:lstStyle/>
                    <a:p>
                      <a:pPr marL="0" marR="0" algn="just">
                        <a:lnSpc>
                          <a:spcPct val="150000"/>
                        </a:lnSpc>
                        <a:spcBef>
                          <a:spcPts val="0"/>
                        </a:spcBef>
                        <a:spcAft>
                          <a:spcPts val="600"/>
                        </a:spcAft>
                        <a:tabLst>
                          <a:tab pos="4591050" algn="l"/>
                        </a:tabLst>
                      </a:pPr>
                      <a:r>
                        <a:rPr lang="en-US" sz="1200" kern="0" dirty="0">
                          <a:effectLst/>
                        </a:rPr>
                        <a:t>Tables</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600"/>
                        </a:spcAft>
                        <a:tabLst>
                          <a:tab pos="4591050" algn="l"/>
                        </a:tabLst>
                      </a:pPr>
                      <a:r>
                        <a:rPr lang="en-US" sz="1200" kern="0">
                          <a:effectLst/>
                        </a:rPr>
                        <a:t>Collections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877339">
                <a:tc>
                  <a:txBody>
                    <a:bodyPr/>
                    <a:lstStyle/>
                    <a:p>
                      <a:pPr marL="0" marR="0" algn="just">
                        <a:lnSpc>
                          <a:spcPct val="150000"/>
                        </a:lnSpc>
                        <a:spcBef>
                          <a:spcPts val="0"/>
                        </a:spcBef>
                        <a:spcAft>
                          <a:spcPts val="600"/>
                        </a:spcAft>
                        <a:tabLst>
                          <a:tab pos="4591050" algn="l"/>
                        </a:tabLst>
                      </a:pPr>
                      <a:r>
                        <a:rPr lang="en-US" sz="1200" kern="0">
                          <a:effectLst/>
                        </a:rPr>
                        <a:t>Rows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600"/>
                        </a:spcAft>
                        <a:tabLst>
                          <a:tab pos="4591050" algn="l"/>
                        </a:tabLst>
                      </a:pPr>
                      <a:r>
                        <a:rPr lang="en-US" sz="1200" kern="0">
                          <a:effectLst/>
                        </a:rPr>
                        <a:t>Documents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877339">
                <a:tc>
                  <a:txBody>
                    <a:bodyPr/>
                    <a:lstStyle/>
                    <a:p>
                      <a:pPr marL="0" marR="0" algn="just">
                        <a:lnSpc>
                          <a:spcPct val="150000"/>
                        </a:lnSpc>
                        <a:spcBef>
                          <a:spcPts val="0"/>
                        </a:spcBef>
                        <a:spcAft>
                          <a:spcPts val="600"/>
                        </a:spcAft>
                        <a:tabLst>
                          <a:tab pos="4591050" algn="l"/>
                        </a:tabLst>
                      </a:pPr>
                      <a:r>
                        <a:rPr lang="en-US" sz="1200" kern="0">
                          <a:effectLst/>
                        </a:rPr>
                        <a:t>Columns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600"/>
                        </a:spcAft>
                        <a:tabLst>
                          <a:tab pos="4591050" algn="l"/>
                        </a:tabLst>
                      </a:pPr>
                      <a:r>
                        <a:rPr lang="en-US" sz="1200" kern="0">
                          <a:effectLst/>
                        </a:rPr>
                        <a:t>Key/value pairs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r h="877339">
                <a:tc>
                  <a:txBody>
                    <a:bodyPr/>
                    <a:lstStyle/>
                    <a:p>
                      <a:pPr marL="0" marR="0" algn="just">
                        <a:lnSpc>
                          <a:spcPct val="150000"/>
                        </a:lnSpc>
                        <a:spcBef>
                          <a:spcPts val="0"/>
                        </a:spcBef>
                        <a:spcAft>
                          <a:spcPts val="600"/>
                        </a:spcAft>
                        <a:tabLst>
                          <a:tab pos="4591050" algn="l"/>
                        </a:tabLst>
                      </a:pPr>
                      <a:r>
                        <a:rPr lang="en-US" sz="1200" kern="0">
                          <a:effectLst/>
                        </a:rPr>
                        <a:t>Joins</a:t>
                      </a:r>
                      <a:endParaRPr lang="en-US"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600"/>
                        </a:spcAft>
                        <a:tabLst>
                          <a:tab pos="4591050" algn="l"/>
                        </a:tabLst>
                      </a:pPr>
                      <a:r>
                        <a:rPr lang="en-US" sz="1200" kern="0" dirty="0">
                          <a:effectLst/>
                        </a:rPr>
                        <a:t>Joins not available.</a:t>
                      </a:r>
                      <a:endParaRPr lang="en-US"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3200152520"/>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lang="en-US" sz="7800" dirty="0" smtClean="0">
                <a:solidFill>
                  <a:srgbClr val="767367"/>
                </a:solidFill>
                <a:effectLst>
                  <a:outerShdw blurRad="63500" dist="12700" dir="5400000" rotWithShape="0">
                    <a:srgbClr val="000000">
                      <a:alpha val="30000"/>
                    </a:srgbClr>
                  </a:outerShdw>
                </a:effectLst>
              </a:rPr>
              <a:t>Mongo DB</a:t>
            </a:r>
            <a:endParaRPr sz="7800" dirty="0">
              <a:solidFill>
                <a:srgbClr val="767367"/>
              </a:solidFill>
              <a:effectLst>
                <a:outerShdw blurRad="63500" dist="12700" dir="5400000" rotWithShape="0">
                  <a:srgbClr val="000000">
                    <a:alpha val="30000"/>
                  </a:srgbClr>
                </a:outerShdw>
              </a:effectLst>
            </a:endParaRPr>
          </a:p>
        </p:txBody>
      </p:sp>
      <p:sp>
        <p:nvSpPr>
          <p:cNvPr id="45" name="Shape 45"/>
          <p:cNvSpPr>
            <a:spLocks noGrp="1"/>
          </p:cNvSpPr>
          <p:nvPr>
            <p:ph type="body" idx="1"/>
          </p:nvPr>
        </p:nvSpPr>
        <p:spPr>
          <a:xfrm>
            <a:off x="316345" y="1715654"/>
            <a:ext cx="8190346" cy="3687619"/>
          </a:xfrm>
          <a:prstGeom prst="rect">
            <a:avLst/>
          </a:prstGeom>
        </p:spPr>
        <p:txBody>
          <a:bodyPr>
            <a:normAutofit/>
          </a:bodyPr>
          <a:lstStyle/>
          <a:p>
            <a:pPr marL="1574800" lvl="0" indent="-1574800">
              <a:buBlip>
                <a:blip r:embed="rId3"/>
              </a:buBlip>
              <a:defRPr sz="1800">
                <a:solidFill>
                  <a:srgbClr val="000000"/>
                </a:solidFill>
              </a:defRPr>
            </a:pPr>
            <a:r>
              <a:rPr lang="en-US" sz="3600" dirty="0" smtClean="0">
                <a:solidFill>
                  <a:srgbClr val="535353"/>
                </a:solidFill>
              </a:rPr>
              <a:t>An example for a document in Mongo DB</a:t>
            </a:r>
          </a:p>
          <a:p>
            <a:pPr marL="0" lvl="0" indent="0">
              <a:buNone/>
              <a:defRPr sz="1800">
                <a:solidFill>
                  <a:srgbClr val="000000"/>
                </a:solidFill>
              </a:defRPr>
            </a:pPr>
            <a:endParaRPr lang="en-US" sz="3600" dirty="0" smtClean="0">
              <a:solidFill>
                <a:srgbClr val="535353"/>
              </a:solidFill>
            </a:endParaRPr>
          </a:p>
        </p:txBody>
      </p:sp>
      <p:pic>
        <p:nvPicPr>
          <p:cNvPr id="5" name="图片 4" descr="C:\Users\Sven\Desktop\Report\Mongo record.jpg"/>
          <p:cNvPicPr/>
          <p:nvPr/>
        </p:nvPicPr>
        <p:blipFill>
          <a:blip r:embed="rId4">
            <a:extLst>
              <a:ext uri="{28A0092B-C50C-407E-A947-70E740481C1C}">
                <a14:useLocalDpi xmlns:a14="http://schemas.microsoft.com/office/drawing/2010/main" val="0"/>
              </a:ext>
            </a:extLst>
          </a:blip>
          <a:srcRect/>
          <a:stretch>
            <a:fillRect/>
          </a:stretch>
        </p:blipFill>
        <p:spPr bwMode="auto">
          <a:xfrm>
            <a:off x="316345" y="3965892"/>
            <a:ext cx="7481628" cy="4748617"/>
          </a:xfrm>
          <a:prstGeom prst="rect">
            <a:avLst/>
          </a:prstGeom>
          <a:noFill/>
          <a:ln>
            <a:noFill/>
          </a:ln>
        </p:spPr>
      </p:pic>
      <p:pic>
        <p:nvPicPr>
          <p:cNvPr id="2" name="图片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53783" y="3965892"/>
            <a:ext cx="4616526" cy="1035599"/>
          </a:xfrm>
          <a:prstGeom prst="rect">
            <a:avLst/>
          </a:prstGeom>
        </p:spPr>
      </p:pic>
    </p:spTree>
    <p:extLst>
      <p:ext uri="{BB962C8B-B14F-4D97-AF65-F5344CB8AC3E}">
        <p14:creationId xmlns:p14="http://schemas.microsoft.com/office/powerpoint/2010/main" val="419665660"/>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Shape 49"/>
          <p:cNvSpPr>
            <a:spLocks noGrp="1"/>
          </p:cNvSpPr>
          <p:nvPr>
            <p:ph type="title"/>
          </p:nvPr>
        </p:nvSpPr>
        <p:spPr>
          <a:xfrm>
            <a:off x="787400" y="254000"/>
            <a:ext cx="11430000" cy="2438400"/>
          </a:xfrm>
          <a:prstGeom prst="rect">
            <a:avLst/>
          </a:prstGeom>
        </p:spPr>
        <p:txBody>
          <a:bodyPr/>
          <a:lstStyle/>
          <a:p>
            <a:pPr lvl="0">
              <a:defRPr sz="1800">
                <a:solidFill>
                  <a:srgbClr val="000000"/>
                </a:solidFill>
                <a:effectLst/>
              </a:defRPr>
            </a:pPr>
            <a:r>
              <a:rPr sz="7800">
                <a:solidFill>
                  <a:srgbClr val="767367"/>
                </a:solidFill>
                <a:effectLst>
                  <a:outerShdw blurRad="63500" dist="12700" dir="5400000" rotWithShape="0">
                    <a:srgbClr val="000000">
                      <a:alpha val="30000"/>
                    </a:srgbClr>
                  </a:outerShdw>
                </a:effectLst>
              </a:rPr>
              <a:t>Life Cycle Model</a:t>
            </a:r>
          </a:p>
        </p:txBody>
      </p:sp>
      <p:sp>
        <p:nvSpPr>
          <p:cNvPr id="50" name="Shape 50"/>
          <p:cNvSpPr>
            <a:spLocks noGrp="1"/>
          </p:cNvSpPr>
          <p:nvPr>
            <p:ph type="body" idx="1"/>
          </p:nvPr>
        </p:nvSpPr>
        <p:spPr>
          <a:xfrm>
            <a:off x="787399" y="2768599"/>
            <a:ext cx="6444673" cy="5835073"/>
          </a:xfrm>
          <a:prstGeom prst="rect">
            <a:avLst/>
          </a:prstGeom>
        </p:spPr>
        <p:txBody>
          <a:bodyPr/>
          <a:lstStyle/>
          <a:p>
            <a:pPr marL="1574800" lvl="0" indent="-1574800">
              <a:buBlip>
                <a:blip r:embed="rId3"/>
              </a:buBlip>
              <a:defRPr sz="1800">
                <a:solidFill>
                  <a:srgbClr val="000000"/>
                </a:solidFill>
              </a:defRPr>
            </a:pPr>
            <a:r>
              <a:rPr sz="3600" dirty="0">
                <a:solidFill>
                  <a:srgbClr val="5E5E5E"/>
                </a:solidFill>
              </a:rPr>
              <a:t>Incremental Prototype</a:t>
            </a:r>
          </a:p>
          <a:p>
            <a:pPr marL="1215122" lvl="1" indent="-821422">
              <a:buClr>
                <a:srgbClr val="5E5E5E"/>
              </a:buClr>
              <a:buSzPct val="100000"/>
              <a:buChar char="•"/>
              <a:defRPr sz="1800">
                <a:solidFill>
                  <a:srgbClr val="000000"/>
                </a:solidFill>
              </a:defRPr>
            </a:pPr>
            <a:r>
              <a:rPr lang="en-US" sz="2600" dirty="0" smtClean="0">
                <a:solidFill>
                  <a:srgbClr val="5E5E5E"/>
                </a:solidFill>
              </a:rPr>
              <a:t>The incremental model is a method of software development where the models is designed, implemented and testing incrementally until the product is finished</a:t>
            </a:r>
            <a:endParaRPr sz="2600" dirty="0">
              <a:solidFill>
                <a:srgbClr val="5E5E5E"/>
              </a:solidFill>
            </a:endParaRPr>
          </a:p>
        </p:txBody>
      </p:sp>
      <p:pic>
        <p:nvPicPr>
          <p:cNvPr id="4" name="图片 3" descr="C:\Users\Sven\Desktop\Iterative_development_model.svg.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2072" y="4289770"/>
            <a:ext cx="5274310" cy="2792730"/>
          </a:xfrm>
          <a:prstGeom prst="rect">
            <a:avLst/>
          </a:prstGeom>
          <a:noFill/>
          <a:ln>
            <a:noFill/>
          </a:ln>
        </p:spPr>
      </p:pic>
    </p:spTree>
    <p:extLst>
      <p:ext uri="{BB962C8B-B14F-4D97-AF65-F5344CB8AC3E}">
        <p14:creationId xmlns:p14="http://schemas.microsoft.com/office/powerpoint/2010/main" val="1042015491"/>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Default">
  <a:themeElements>
    <a:clrScheme name="Default">
      <a:dk1>
        <a:srgbClr val="5E5E5E"/>
      </a:dk1>
      <a:lt1>
        <a:srgbClr val="FFFFFF"/>
      </a:lt1>
      <a:dk2>
        <a:srgbClr val="A7A7A7"/>
      </a:dk2>
      <a:lt2>
        <a:srgbClr val="535353"/>
      </a:lt2>
      <a:accent1>
        <a:srgbClr val="87AEC1"/>
      </a:accent1>
      <a:accent2>
        <a:srgbClr val="D6BB9E"/>
      </a:accent2>
      <a:accent3>
        <a:srgbClr val="CC7A69"/>
      </a:accent3>
      <a:accent4>
        <a:srgbClr val="EAAB5C"/>
      </a:accent4>
      <a:accent5>
        <a:srgbClr val="98C8C6"/>
      </a:accent5>
      <a:accent6>
        <a:srgbClr val="C3CD8B"/>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87AEC1"/>
          </a:solidFill>
          <a:prstDash val="solid"/>
          <a:bevel/>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5E5E5E"/>
            </a:solidFill>
            <a:effectLst/>
            <a:uFillTx/>
            <a:latin typeface="+mn-lt"/>
            <a:ea typeface="+mn-ea"/>
            <a:cs typeface="+mn-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87AEC1"/>
          </a:solidFill>
          <a:prstDash val="solid"/>
          <a:bevel/>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5E5E5E"/>
            </a:solidFill>
            <a:effectLst/>
            <a:uFillTx/>
            <a:latin typeface="+mn-lt"/>
            <a:ea typeface="+mn-ea"/>
            <a:cs typeface="+mn-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87AEC1"/>
      </a:accent1>
      <a:accent2>
        <a:srgbClr val="D6BB9E"/>
      </a:accent2>
      <a:accent3>
        <a:srgbClr val="CC7A69"/>
      </a:accent3>
      <a:accent4>
        <a:srgbClr val="EAAB5C"/>
      </a:accent4>
      <a:accent5>
        <a:srgbClr val="98C8C6"/>
      </a:accent5>
      <a:accent6>
        <a:srgbClr val="C3CD8B"/>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87AEC1"/>
          </a:solidFill>
          <a:prstDash val="solid"/>
          <a:bevel/>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5E5E5E"/>
            </a:solidFill>
            <a:effectLst/>
            <a:uFillTx/>
            <a:latin typeface="+mn-lt"/>
            <a:ea typeface="+mn-ea"/>
            <a:cs typeface="+mn-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87AEC1"/>
          </a:solidFill>
          <a:prstDash val="solid"/>
          <a:bevel/>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5E5E5E"/>
            </a:solidFill>
            <a:effectLst/>
            <a:uFillTx/>
            <a:latin typeface="+mn-lt"/>
            <a:ea typeface="+mn-ea"/>
            <a:cs typeface="+mn-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1261</TotalTime>
  <Words>3354</Words>
  <Application>Microsoft Office PowerPoint</Application>
  <PresentationFormat>自定义</PresentationFormat>
  <Paragraphs>526</Paragraphs>
  <Slides>48</Slides>
  <Notes>47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48</vt:i4>
      </vt:variant>
    </vt:vector>
  </HeadingPairs>
  <TitlesOfParts>
    <vt:vector size="58" baseType="lpstr">
      <vt:lpstr>Avenir Roman</vt:lpstr>
      <vt:lpstr>Baskerville</vt:lpstr>
      <vt:lpstr>Helvetica Light</vt:lpstr>
      <vt:lpstr>Hoefler Text</vt:lpstr>
      <vt:lpstr>宋体</vt:lpstr>
      <vt:lpstr>Arial</vt:lpstr>
      <vt:lpstr>Calibri</vt:lpstr>
      <vt:lpstr>Symbol</vt:lpstr>
      <vt:lpstr>Times New Roman</vt:lpstr>
      <vt:lpstr>Default</vt:lpstr>
      <vt:lpstr>Implementation of a Web Shopping Application   Gong Chen Advisor: Tom Gendreau Master of Software Engineering Oral Presentation</vt:lpstr>
      <vt:lpstr>Outline</vt:lpstr>
      <vt:lpstr>Introduction</vt:lpstr>
      <vt:lpstr>Introduction</vt:lpstr>
      <vt:lpstr>A Traditional</vt:lpstr>
      <vt:lpstr>NoSQL &amp; Mongo DB</vt:lpstr>
      <vt:lpstr>Mongo DB</vt:lpstr>
      <vt:lpstr>Mongo DB</vt:lpstr>
      <vt:lpstr>Life Cycle Model</vt:lpstr>
      <vt:lpstr>Life Cycle Model</vt:lpstr>
      <vt:lpstr>Requirements</vt:lpstr>
      <vt:lpstr>Requirements</vt:lpstr>
      <vt:lpstr>Requirements</vt:lpstr>
      <vt:lpstr>Requirements</vt:lpstr>
      <vt:lpstr>Requirements</vt:lpstr>
      <vt:lpstr>Design</vt:lpstr>
      <vt:lpstr>Architecture Design –High Level</vt:lpstr>
      <vt:lpstr>Architecture Design – Lower Level</vt:lpstr>
      <vt:lpstr>Detailed Design</vt:lpstr>
      <vt:lpstr>Detailed Design</vt:lpstr>
      <vt:lpstr>Database Design</vt:lpstr>
      <vt:lpstr>Database Design</vt:lpstr>
      <vt:lpstr>Database Design</vt:lpstr>
      <vt:lpstr>GUI Design</vt:lpstr>
      <vt:lpstr>Implementation</vt:lpstr>
      <vt:lpstr>Improvement of MTV</vt:lpstr>
      <vt:lpstr>Implementation of Log Management System</vt:lpstr>
      <vt:lpstr>Implementation of Recommendation System</vt:lpstr>
      <vt:lpstr>Implementation of Recommendation System</vt:lpstr>
      <vt:lpstr>Implementation of recommendation System</vt:lpstr>
      <vt:lpstr>2.Score Genres Based on Logs</vt:lpstr>
      <vt:lpstr>3.Score Movies Based on the Score of Genres</vt:lpstr>
      <vt:lpstr>Obtaining Data</vt:lpstr>
      <vt:lpstr>From a Third Party</vt:lpstr>
      <vt:lpstr>Scrapy</vt:lpstr>
      <vt:lpstr>Scrapy</vt:lpstr>
      <vt:lpstr>Scrapy</vt:lpstr>
      <vt:lpstr>Scrapy</vt:lpstr>
      <vt:lpstr>Data Generator</vt:lpstr>
      <vt:lpstr>Testing</vt:lpstr>
      <vt:lpstr>Testing</vt:lpstr>
      <vt:lpstr>Testing</vt:lpstr>
      <vt:lpstr>Testing</vt:lpstr>
      <vt:lpstr>Conclusions</vt:lpstr>
      <vt:lpstr>My Guess</vt:lpstr>
      <vt:lpstr>Demo</vt:lpstr>
      <vt:lpstr>Demo</vt:lpstr>
      <vt:lpstr>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 a Web Shopping Application Associated with Different Databases   Gong Chen Advisor: Mao Zheng Master of Software Engineering Oral Presentation</dc:title>
  <cp:lastModifiedBy>Gong Chen</cp:lastModifiedBy>
  <cp:revision>492</cp:revision>
  <dcterms:modified xsi:type="dcterms:W3CDTF">2014-12-17T12:52:11Z</dcterms:modified>
</cp:coreProperties>
</file>